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notesMasterIdLst>
    <p:notesMasterId r:id="rId18"/>
  </p:notesMasterIdLst>
  <p:sldIdLst>
    <p:sldId id="256" r:id="rId2"/>
    <p:sldId id="257" r:id="rId3"/>
    <p:sldId id="272" r:id="rId4"/>
    <p:sldId id="383" r:id="rId5"/>
    <p:sldId id="394" r:id="rId6"/>
    <p:sldId id="381" r:id="rId7"/>
    <p:sldId id="379" r:id="rId8"/>
    <p:sldId id="399" r:id="rId9"/>
    <p:sldId id="400" r:id="rId10"/>
    <p:sldId id="392" r:id="rId11"/>
    <p:sldId id="395" r:id="rId12"/>
    <p:sldId id="393" r:id="rId13"/>
    <p:sldId id="397" r:id="rId14"/>
    <p:sldId id="396" r:id="rId15"/>
    <p:sldId id="390" r:id="rId16"/>
    <p:sldId id="268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6D88ED5-B20C-B840-8745-B6BA06A8990C}">
          <p14:sldIdLst>
            <p14:sldId id="256"/>
            <p14:sldId id="257"/>
            <p14:sldId id="272"/>
            <p14:sldId id="383"/>
            <p14:sldId id="394"/>
            <p14:sldId id="381"/>
            <p14:sldId id="379"/>
            <p14:sldId id="399"/>
            <p14:sldId id="400"/>
            <p14:sldId id="392"/>
            <p14:sldId id="395"/>
            <p14:sldId id="393"/>
            <p14:sldId id="397"/>
            <p14:sldId id="396"/>
            <p14:sldId id="390"/>
            <p14:sldId id="2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F78322-4D56-8AAF-CEF8-1E62F353CF71}" name="Rajiv Nagipogu" initials="RN" userId="S::rn118@duke.edu::5fac8fa3-f861-446e-9249-7d3cc8ac502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FCC"/>
    <a:srgbClr val="EB9B99"/>
    <a:srgbClr val="585858"/>
    <a:srgbClr val="E06565"/>
    <a:srgbClr val="F5B183"/>
    <a:srgbClr val="FFD9C6"/>
    <a:srgbClr val="B6B7F5"/>
    <a:srgbClr val="F7D0CE"/>
    <a:srgbClr val="BCD1DA"/>
    <a:srgbClr val="7489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658"/>
  </p:normalViewPr>
  <p:slideViewPr>
    <p:cSldViewPr snapToGrid="0">
      <p:cViewPr varScale="1">
        <p:scale>
          <a:sx n="120" d="100"/>
          <a:sy n="120" d="100"/>
        </p:scale>
        <p:origin x="1456" y="184"/>
      </p:cViewPr>
      <p:guideLst>
        <p:guide orient="horz" pos="2160"/>
        <p:guide pos="386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9AF84F-EDC7-2A4D-B734-A9D4F920A259}" type="datetimeFigureOut">
              <a:t>8/17/26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507A94-E91D-F940-B78E-CE5B2927668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5967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30 sec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507A94-E91D-F940-B78E-CE5B2927668A}" type="slidenum"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633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45 sec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507A94-E91D-F940-B78E-CE5B2927668A}" type="slidenum"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2031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1 min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507A94-E91D-F940-B78E-CE5B2927668A}" type="slidenum"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6905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30 sec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507A94-E91D-F940-B78E-CE5B2927668A}" type="slidenum"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2073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45 sec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507A94-E91D-F940-B78E-CE5B2927668A}" type="slidenum"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1821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30 sec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507A94-E91D-F940-B78E-CE5B2927668A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458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45 sec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507A94-E91D-F940-B78E-CE5B2927668A}" type="slidenum"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6510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30 seconds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507A94-E91D-F940-B78E-CE5B2927668A}" type="slidenum"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093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1 min 30 sec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507A94-E91D-F940-B78E-CE5B2927668A}" type="slidenum"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9259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1 min 30 sec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507A94-E91D-F940-B78E-CE5B2927668A}" type="slidenum"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3347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45 sec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507A94-E91D-F940-B78E-CE5B2927668A}" type="slidenum"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444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45 sec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507A94-E91D-F940-B78E-CE5B2927668A}" type="slidenum"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3596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1 min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507A94-E91D-F940-B78E-CE5B2927668A}" type="slidenum"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372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8/17/26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492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8/17/26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349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8/17/26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988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8/17/26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509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8/17/26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923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8/17/26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84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8/17/26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294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8/17/26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713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8/17/26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43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8/17/26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709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8/17/26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786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pPr/>
              <a:t>8/17/26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80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arxiv.org/pdf/1904.01681" TargetMode="Externa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18" Type="http://schemas.openxmlformats.org/officeDocument/2006/relationships/image" Target="../media/image1770.png"/><Relationship Id="rId3" Type="http://schemas.openxmlformats.org/officeDocument/2006/relationships/image" Target="../media/image72.png"/><Relationship Id="rId21" Type="http://schemas.openxmlformats.org/officeDocument/2006/relationships/image" Target="../media/image1800.png"/><Relationship Id="rId7" Type="http://schemas.openxmlformats.org/officeDocument/2006/relationships/image" Target="../media/image71.svg"/><Relationship Id="rId25" Type="http://schemas.openxmlformats.org/officeDocument/2006/relationships/image" Target="../media/image86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74.svg"/><Relationship Id="rId20" Type="http://schemas.openxmlformats.org/officeDocument/2006/relationships/image" Target="../media/image17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24" Type="http://schemas.openxmlformats.org/officeDocument/2006/relationships/image" Target="../media/image76.png"/><Relationship Id="rId5" Type="http://schemas.openxmlformats.org/officeDocument/2006/relationships/image" Target="../media/image67.png"/><Relationship Id="rId15" Type="http://schemas.openxmlformats.org/officeDocument/2006/relationships/image" Target="../media/image1760.png"/><Relationship Id="rId23" Type="http://schemas.openxmlformats.org/officeDocument/2006/relationships/image" Target="../media/image75.emf"/><Relationship Id="rId19" Type="http://schemas.openxmlformats.org/officeDocument/2006/relationships/image" Target="../media/image1781.png"/><Relationship Id="rId4" Type="http://schemas.openxmlformats.org/officeDocument/2006/relationships/image" Target="../media/image53.png"/><Relationship Id="rId9" Type="http://schemas.openxmlformats.org/officeDocument/2006/relationships/image" Target="../media/image73.svg"/><Relationship Id="rId22" Type="http://schemas.openxmlformats.org/officeDocument/2006/relationships/image" Target="../media/image18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77.emf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0" Type="http://schemas.openxmlformats.org/officeDocument/2006/relationships/image" Target="../media/image94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Relationship Id="rId14" Type="http://schemas.openxmlformats.org/officeDocument/2006/relationships/image" Target="../media/image7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hyperlink" Target="https://arxiv.org/abs/1806.07366" TargetMode="External"/><Relationship Id="rId7" Type="http://schemas.openxmlformats.org/officeDocument/2006/relationships/image" Target="../media/image8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11" Type="http://schemas.openxmlformats.org/officeDocument/2006/relationships/image" Target="../media/image107.png"/><Relationship Id="rId5" Type="http://schemas.openxmlformats.org/officeDocument/2006/relationships/image" Target="../media/image81.png"/><Relationship Id="rId10" Type="http://schemas.openxmlformats.org/officeDocument/2006/relationships/image" Target="../media/image106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Relationship Id="rId9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arxiv.org/abs/2010.13290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26" Type="http://schemas.openxmlformats.org/officeDocument/2006/relationships/image" Target="../media/image33.png"/><Relationship Id="rId3" Type="http://schemas.openxmlformats.org/officeDocument/2006/relationships/image" Target="../media/image1.png"/><Relationship Id="rId21" Type="http://schemas.openxmlformats.org/officeDocument/2006/relationships/image" Target="../media/image28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5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24" Type="http://schemas.openxmlformats.org/officeDocument/2006/relationships/image" Target="../media/image31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23" Type="http://schemas.openxmlformats.org/officeDocument/2006/relationships/image" Target="../media/image30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Relationship Id="rId22" Type="http://schemas.openxmlformats.org/officeDocument/2006/relationships/image" Target="../media/image29.png"/><Relationship Id="rId27" Type="http://schemas.openxmlformats.org/officeDocument/2006/relationships/hyperlink" Target="https://arxiv.org/abs/1806.07366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1.png"/><Relationship Id="rId9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55.png"/><Relationship Id="rId18" Type="http://schemas.openxmlformats.org/officeDocument/2006/relationships/image" Target="../media/image60.png"/><Relationship Id="rId3" Type="http://schemas.openxmlformats.org/officeDocument/2006/relationships/image" Target="../media/image1.png"/><Relationship Id="rId21" Type="http://schemas.openxmlformats.org/officeDocument/2006/relationships/image" Target="../media/image63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17" Type="http://schemas.openxmlformats.org/officeDocument/2006/relationships/image" Target="../media/image59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58.png"/><Relationship Id="rId20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5" Type="http://schemas.openxmlformats.org/officeDocument/2006/relationships/image" Target="../media/image57.png"/><Relationship Id="rId19" Type="http://schemas.openxmlformats.org/officeDocument/2006/relationships/image" Target="../media/image61.png"/><Relationship Id="rId4" Type="http://schemas.openxmlformats.org/officeDocument/2006/relationships/image" Target="../media/image46.png"/><Relationship Id="rId9" Type="http://schemas.openxmlformats.org/officeDocument/2006/relationships/image" Target="../media/image10.svg"/><Relationship Id="rId14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FBC4F-A364-7C62-D939-DA29C7E79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983126"/>
            <a:ext cx="10041467" cy="238760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Helvetica Neue Roman" panose="02000503000000020004" pitchFamily="2" charset="0"/>
                <a:ea typeface="Helvetica Neue Roman" panose="02000503000000020004" pitchFamily="2" charset="0"/>
                <a:cs typeface="Helvetica Neue Roman" panose="02000503000000020004" pitchFamily="2" charset="0"/>
              </a:rPr>
              <a:t>Neural CRNs</a:t>
            </a:r>
            <a:br>
              <a:rPr lang="en-US" sz="4000" dirty="0">
                <a:latin typeface="Helvetica Neue Roman" panose="02000503000000020004" pitchFamily="2" charset="0"/>
                <a:ea typeface="Helvetica Neue Roman" panose="02000503000000020004" pitchFamily="2" charset="0"/>
                <a:cs typeface="Helvetica Neue Roman" panose="02000503000000020004" pitchFamily="2" charset="0"/>
              </a:rPr>
            </a:br>
            <a:br>
              <a:rPr lang="en-US" sz="3600" dirty="0">
                <a:latin typeface="Helvetica Neue Roman" panose="02000503000000020004" pitchFamily="2" charset="0"/>
                <a:ea typeface="Helvetica Neue Roman" panose="02000503000000020004" pitchFamily="2" charset="0"/>
                <a:cs typeface="Helvetica Neue Roman" panose="02000503000000020004" pitchFamily="2" charset="0"/>
              </a:rPr>
            </a:br>
            <a:r>
              <a:rPr lang="en-US" sz="3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Neue Roman" panose="02000503000000020004" pitchFamily="2" charset="0"/>
                <a:ea typeface="Helvetica Neue Roman" panose="02000503000000020004" pitchFamily="2" charset="0"/>
                <a:cs typeface="Helvetica Neue Roman" panose="02000503000000020004" pitchFamily="2" charset="0"/>
              </a:rPr>
              <a:t>A Learning Implementation in </a:t>
            </a:r>
            <a:br>
              <a:rPr lang="en-US" sz="3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Neue Roman" panose="02000503000000020004" pitchFamily="2" charset="0"/>
                <a:ea typeface="Helvetica Neue Roman" panose="02000503000000020004" pitchFamily="2" charset="0"/>
                <a:cs typeface="Helvetica Neue Roman" panose="02000503000000020004" pitchFamily="2" charset="0"/>
              </a:rPr>
            </a:br>
            <a:r>
              <a:rPr lang="en-US" sz="3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Neue Roman" panose="02000503000000020004" pitchFamily="2" charset="0"/>
                <a:ea typeface="Helvetica Neue Roman" panose="02000503000000020004" pitchFamily="2" charset="0"/>
                <a:cs typeface="Helvetica Neue Roman" panose="02000503000000020004" pitchFamily="2" charset="0"/>
              </a:rPr>
              <a:t>Chemical Reaction Networks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AC5E59-5BA8-CB6F-7432-2B1C4900CC45}"/>
              </a:ext>
            </a:extLst>
          </p:cNvPr>
          <p:cNvSpPr txBox="1"/>
          <p:nvPr/>
        </p:nvSpPr>
        <p:spPr>
          <a:xfrm>
            <a:off x="5524312" y="4143401"/>
            <a:ext cx="22765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  <a:ea typeface="Helvetica Neue Roman" panose="02000503000000020004" pitchFamily="2" charset="0"/>
                <a:cs typeface="Helvetica Neue Roman" panose="02000503000000020004" pitchFamily="2" charset="0"/>
              </a:rPr>
              <a:t>Rajiv Nagipogu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F8E1E5-1C4E-1425-1665-80999FED8D67}"/>
              </a:ext>
            </a:extLst>
          </p:cNvPr>
          <p:cNvSpPr txBox="1"/>
          <p:nvPr/>
        </p:nvSpPr>
        <p:spPr>
          <a:xfrm>
            <a:off x="5981969" y="4663340"/>
            <a:ext cx="1332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  <a:ea typeface="Helvetica Neue Roman" panose="02000503000000020004" pitchFamily="2" charset="0"/>
                <a:cs typeface="Helvetica Neue Roman" panose="02000503000000020004" pitchFamily="2" charset="0"/>
              </a:rPr>
              <a:t>Reif Lab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E3E541-51FE-9AA6-9465-B1B70937282C}"/>
              </a:ext>
            </a:extLst>
          </p:cNvPr>
          <p:cNvSpPr txBox="1"/>
          <p:nvPr/>
        </p:nvSpPr>
        <p:spPr>
          <a:xfrm>
            <a:off x="4997840" y="5183279"/>
            <a:ext cx="35237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  <a:ea typeface="Helvetica Neue Roman" panose="02000503000000020004" pitchFamily="2" charset="0"/>
                <a:cs typeface="Helvetica Neue Roman" panose="02000503000000020004" pitchFamily="2" charset="0"/>
              </a:rPr>
              <a:t>Duke Computer Science</a:t>
            </a:r>
          </a:p>
        </p:txBody>
      </p:sp>
      <p:pic>
        <p:nvPicPr>
          <p:cNvPr id="17" name="Picture 16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5656DE72-5D21-B70C-C0FD-5E8EC0A98F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1783" y="5827824"/>
            <a:ext cx="2789817" cy="1372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248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7413B4-AF6A-E5A8-D78C-0679E480B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3B6A22-4643-4E5A-2AE6-94E8A126414B}"/>
              </a:ext>
            </a:extLst>
          </p:cNvPr>
          <p:cNvSpPr txBox="1"/>
          <p:nvPr/>
        </p:nvSpPr>
        <p:spPr>
          <a:xfrm>
            <a:off x="1" y="355987"/>
            <a:ext cx="12182860" cy="615553"/>
          </a:xfrm>
          <a:prstGeom prst="rect">
            <a:avLst/>
          </a:prstGeom>
          <a:noFill/>
        </p:spPr>
        <p:txBody>
          <a:bodyPr wrap="square" lIns="90000" rIns="90000" rtlCol="0">
            <a:spAutoFit/>
          </a:bodyPr>
          <a:lstStyle/>
          <a:p>
            <a:pPr marL="630000"/>
            <a:r>
              <a:rPr lang="en-US" sz="3400">
                <a:solidFill>
                  <a:srgbClr val="E06565"/>
                </a:solidFill>
                <a:ea typeface="Inter 24pt 24pt" panose="02000503000000020004" pitchFamily="2" charset="0"/>
                <a:cs typeface="Arial" panose="020B0604020202020204" pitchFamily="34" charset="0"/>
              </a:rPr>
              <a:t>Nonlinear modeling in Neural CRNs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05726DD-2953-5958-7439-F13267998E26}"/>
                  </a:ext>
                </a:extLst>
              </p:cNvPr>
              <p:cNvSpPr txBox="1"/>
              <p:nvPr/>
            </p:nvSpPr>
            <p:spPr>
              <a:xfrm>
                <a:off x="720054" y="1088733"/>
                <a:ext cx="7262241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/>
                  <a:t>In neural networks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/>
                  <a:t>Use of nonlinear activation functions like ReLU</a:t>
                </a:r>
              </a:p>
              <a:p>
                <a:pPr>
                  <a:lnSpc>
                    <a:spcPct val="150000"/>
                  </a:lnSpc>
                </a:pPr>
                <a:endParaRPr lang="en-US"/>
              </a:p>
              <a:p>
                <a:pPr>
                  <a:lnSpc>
                    <a:spcPct val="150000"/>
                  </a:lnSpc>
                </a:pPr>
                <a:r>
                  <a:rPr lang="en-US" sz="2400"/>
                  <a:t>In ODE-nets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/>
                  <a:t>Computations are modeled as flow trajectories</a:t>
                </a:r>
              </a:p>
              <a:p>
                <a:pPr marL="742950" lvl="1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/>
                  <a:t>Must be unique and non-intersecting for each input</a:t>
                </a:r>
              </a:p>
              <a:p>
                <a:pPr marL="742950" lvl="1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/>
                  <a:t>Training involves finding the right set of parameters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/>
                  <a:t>A nonlinear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</m:oMath>
                </a14:m>
                <a:r>
                  <a:rPr lang="en-US"/>
                  <a:t> alone cannot guarantee this.</a:t>
                </a:r>
              </a:p>
              <a:p>
                <a:endParaRPr lang="en-US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05726DD-2953-5958-7439-F13267998E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54" y="1088733"/>
                <a:ext cx="7262241" cy="3970318"/>
              </a:xfrm>
              <a:prstGeom prst="rect">
                <a:avLst/>
              </a:prstGeom>
              <a:blipFill>
                <a:blip r:embed="rId3"/>
                <a:stretch>
                  <a:fillRect l="-13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7" name="Picture 46">
            <a:extLst>
              <a:ext uri="{FF2B5EF4-FFF2-40B4-BE49-F238E27FC236}">
                <a16:creationId xmlns:a16="http://schemas.microsoft.com/office/drawing/2014/main" id="{04655DBB-7845-0AD1-4E0F-6BC949C1D0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2552" y="3545781"/>
            <a:ext cx="2015614" cy="151022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E6106E64-DF16-6B29-8193-887FCB12BB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2287" y="1547427"/>
            <a:ext cx="1340016" cy="1340016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5CC8716B-566D-A660-2975-A14BD9B887C5}"/>
              </a:ext>
            </a:extLst>
          </p:cNvPr>
          <p:cNvSpPr txBox="1"/>
          <p:nvPr/>
        </p:nvSpPr>
        <p:spPr>
          <a:xfrm>
            <a:off x="9634691" y="6561963"/>
            <a:ext cx="16241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hlinkClick r:id="rId6"/>
              </a:rPr>
              <a:t>Augmented Neural ODEs</a:t>
            </a:r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17252818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55714-B3EC-D409-CBE5-6F7AF91CF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2B4246-0F02-FAAA-E4B6-55DBDE3E7C3A}"/>
              </a:ext>
            </a:extLst>
          </p:cNvPr>
          <p:cNvSpPr txBox="1"/>
          <p:nvPr/>
        </p:nvSpPr>
        <p:spPr>
          <a:xfrm>
            <a:off x="1" y="355987"/>
            <a:ext cx="12182860" cy="615553"/>
          </a:xfrm>
          <a:prstGeom prst="rect">
            <a:avLst/>
          </a:prstGeom>
          <a:noFill/>
        </p:spPr>
        <p:txBody>
          <a:bodyPr wrap="square" lIns="90000" rIns="90000" rtlCol="0">
            <a:spAutoFit/>
          </a:bodyPr>
          <a:lstStyle/>
          <a:p>
            <a:pPr marL="630000"/>
            <a:r>
              <a:rPr lang="en-US" sz="3400">
                <a:solidFill>
                  <a:srgbClr val="E06565"/>
                </a:solidFill>
                <a:ea typeface="Inter 24pt 24pt" panose="02000503000000020004" pitchFamily="2" charset="0"/>
                <a:cs typeface="Arial" panose="020B0604020202020204" pitchFamily="34" charset="0"/>
              </a:rPr>
              <a:t>Implicit lifting and nonlinear Neural CRNs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AE99312-86CA-5215-5D49-E6B6FE73BA02}"/>
                  </a:ext>
                </a:extLst>
              </p:cNvPr>
              <p:cNvSpPr txBox="1"/>
              <p:nvPr/>
            </p:nvSpPr>
            <p:spPr>
              <a:xfrm>
                <a:off x="7079638" y="1191894"/>
                <a:ext cx="303570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  <m:d>
                        <m:dPr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</m:d>
                      <m:r>
                        <a:rPr lang="en-US" sz="20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US" sz="2000" b="0" i="1">
                          <a:latin typeface="Cambria Math" panose="02040503050406030204" pitchFamily="18" charset="0"/>
                        </a:rPr>
                        <m:t>⊙</m:t>
                      </m:r>
                      <m:r>
                        <a:rPr lang="en-US" sz="2000" b="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b="0" i="1"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US" sz="2000" b="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000" b="0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sz="2000" b="0" i="1">
                          <a:latin typeface="Cambria Math" panose="02040503050406030204" pitchFamily="18" charset="0"/>
                        </a:rPr>
                        <m:t>⊙</m:t>
                      </m:r>
                      <m:r>
                        <a:rPr lang="en-US" sz="2000" b="0" i="1"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US" sz="200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AE99312-86CA-5215-5D49-E6B6FE73BA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9638" y="1191894"/>
                <a:ext cx="3035703" cy="307777"/>
              </a:xfrm>
              <a:prstGeom prst="rect">
                <a:avLst/>
              </a:prstGeom>
              <a:blipFill>
                <a:blip r:embed="rId3"/>
                <a:stretch>
                  <a:fillRect l="-2083" t="-8000" b="-3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roup 10">
            <a:extLst>
              <a:ext uri="{FF2B5EF4-FFF2-40B4-BE49-F238E27FC236}">
                <a16:creationId xmlns:a16="http://schemas.microsoft.com/office/drawing/2014/main" id="{5AB7F171-E8E3-D2E9-660F-5C308F2A296E}"/>
              </a:ext>
            </a:extLst>
          </p:cNvPr>
          <p:cNvGrpSpPr/>
          <p:nvPr/>
        </p:nvGrpSpPr>
        <p:grpSpPr>
          <a:xfrm>
            <a:off x="7360789" y="1777386"/>
            <a:ext cx="3023642" cy="1210499"/>
            <a:chOff x="8967191" y="293391"/>
            <a:chExt cx="3023642" cy="1210499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7245A9E5-E766-DC18-08D3-4C100BE98737}"/>
                </a:ext>
              </a:extLst>
            </p:cNvPr>
            <p:cNvGrpSpPr/>
            <p:nvPr/>
          </p:nvGrpSpPr>
          <p:grpSpPr>
            <a:xfrm>
              <a:off x="8967191" y="293391"/>
              <a:ext cx="3023642" cy="1133734"/>
              <a:chOff x="6676911" y="3525881"/>
              <a:chExt cx="4370405" cy="1838800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54D34FAD-D3E9-0D48-0337-2C20441EFDB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7520367" y="3525881"/>
                <a:ext cx="1839739" cy="1838800"/>
                <a:chOff x="7014780" y="3312071"/>
                <a:chExt cx="2694175" cy="2692800"/>
              </a:xfrm>
            </p:grpSpPr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3860D375-C086-D5EE-E756-CB216A4836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014780" y="3312071"/>
                  <a:ext cx="2694175" cy="2692800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46" name="Group 45">
                  <a:extLst>
                    <a:ext uri="{FF2B5EF4-FFF2-40B4-BE49-F238E27FC236}">
                      <a16:creationId xmlns:a16="http://schemas.microsoft.com/office/drawing/2014/main" id="{F8518520-12F4-1DBB-BFD1-C6751E89D683}"/>
                    </a:ext>
                  </a:extLst>
                </p:cNvPr>
                <p:cNvGrpSpPr/>
                <p:nvPr/>
              </p:nvGrpSpPr>
              <p:grpSpPr>
                <a:xfrm>
                  <a:off x="7404073" y="3906272"/>
                  <a:ext cx="1915588" cy="1463480"/>
                  <a:chOff x="7334186" y="3831084"/>
                  <a:chExt cx="2077199" cy="1567063"/>
                </a:xfrm>
              </p:grpSpPr>
              <p:pic>
                <p:nvPicPr>
                  <p:cNvPr id="51" name="Picture 12">
                    <a:extLst>
                      <a:ext uri="{FF2B5EF4-FFF2-40B4-BE49-F238E27FC236}">
                        <a16:creationId xmlns:a16="http://schemas.microsoft.com/office/drawing/2014/main" id="{46170D8F-3C30-4F8B-D0EE-1274FC63E9BF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alphaModFix amt="35000"/>
                  </a:blip>
                  <a:srcRect/>
                  <a:stretch/>
                </p:blipFill>
                <p:spPr bwMode="auto">
                  <a:xfrm>
                    <a:off x="7335428" y="4951160"/>
                    <a:ext cx="2075956" cy="446987"/>
                  </a:xfrm>
                  <a:prstGeom prst="rect">
                    <a:avLst/>
                  </a:prstGeom>
                  <a:noFill/>
                  <a:effectLst>
                    <a:outerShdw sx="1000" sy="1000" algn="ctr" rotWithShape="0">
                      <a:srgbClr val="000000"/>
                    </a:outerShdw>
                  </a:effectLst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52" name="Picture 12">
                    <a:extLst>
                      <a:ext uri="{FF2B5EF4-FFF2-40B4-BE49-F238E27FC236}">
                        <a16:creationId xmlns:a16="http://schemas.microsoft.com/office/drawing/2014/main" id="{5A18B745-AAFA-6241-2A4B-E785A98569DF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5">
                    <a:alphaModFix amt="35000"/>
                  </a:blip>
                  <a:srcRect/>
                  <a:stretch/>
                </p:blipFill>
                <p:spPr bwMode="auto">
                  <a:xfrm>
                    <a:off x="7334186" y="3831084"/>
                    <a:ext cx="2077199" cy="445278"/>
                  </a:xfrm>
                  <a:prstGeom prst="rect">
                    <a:avLst/>
                  </a:prstGeom>
                  <a:noFill/>
                  <a:effectLst>
                    <a:outerShdw sx="1000" sy="1000" algn="ctr" rotWithShape="0">
                      <a:srgbClr val="000000"/>
                    </a:outerShdw>
                  </a:effectLst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53" name="Picture 12">
                    <a:extLst>
                      <a:ext uri="{FF2B5EF4-FFF2-40B4-BE49-F238E27FC236}">
                        <a16:creationId xmlns:a16="http://schemas.microsoft.com/office/drawing/2014/main" id="{ACEC35A8-26EA-A438-C89B-DC2226B7FCD0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alphaModFix amt="35000"/>
                  </a:blip>
                  <a:srcRect/>
                  <a:stretch/>
                </p:blipFill>
                <p:spPr bwMode="auto">
                  <a:xfrm>
                    <a:off x="7334186" y="4396814"/>
                    <a:ext cx="2077199" cy="450757"/>
                  </a:xfrm>
                  <a:prstGeom prst="rect">
                    <a:avLst/>
                  </a:prstGeom>
                  <a:noFill/>
                  <a:effectLst>
                    <a:outerShdw sx="1000" sy="1000" algn="ctr" rotWithShape="0">
                      <a:srgbClr val="000000"/>
                    </a:outerShdw>
                  </a:effectLst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47" name="Group 46">
                  <a:extLst>
                    <a:ext uri="{FF2B5EF4-FFF2-40B4-BE49-F238E27FC236}">
                      <a16:creationId xmlns:a16="http://schemas.microsoft.com/office/drawing/2014/main" id="{2FFF9D34-0DC2-AD31-948A-2450BCBEBCD0}"/>
                    </a:ext>
                  </a:extLst>
                </p:cNvPr>
                <p:cNvGrpSpPr/>
                <p:nvPr/>
              </p:nvGrpSpPr>
              <p:grpSpPr>
                <a:xfrm>
                  <a:off x="7463848" y="4302152"/>
                  <a:ext cx="1796037" cy="721676"/>
                  <a:chOff x="4875615" y="5516637"/>
                  <a:chExt cx="2370300" cy="915638"/>
                </a:xfrm>
              </p:grpSpPr>
              <p:pic>
                <p:nvPicPr>
                  <p:cNvPr id="48" name="Graphic 47" descr="Flask with solid fill">
                    <a:extLst>
                      <a:ext uri="{FF2B5EF4-FFF2-40B4-BE49-F238E27FC236}">
                        <a16:creationId xmlns:a16="http://schemas.microsoft.com/office/drawing/2014/main" id="{8B64A186-E24A-9B72-FF93-9BDD4C33DDB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7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875615" y="5517875"/>
                    <a:ext cx="914400" cy="914400"/>
                  </a:xfrm>
                  <a:prstGeom prst="rect">
                    <a:avLst/>
                  </a:prstGeom>
                </p:spPr>
              </p:pic>
              <p:pic>
                <p:nvPicPr>
                  <p:cNvPr id="49" name="Graphic 48" descr="Brain with solid fill">
                    <a:extLst>
                      <a:ext uri="{FF2B5EF4-FFF2-40B4-BE49-F238E27FC236}">
                        <a16:creationId xmlns:a16="http://schemas.microsoft.com/office/drawing/2014/main" id="{6F2F8E33-A82B-3689-53AB-C5ECD5B3760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8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530307" y="5516637"/>
                    <a:ext cx="914400" cy="914400"/>
                  </a:xfrm>
                  <a:prstGeom prst="rect">
                    <a:avLst/>
                  </a:prstGeom>
                </p:spPr>
              </p:pic>
              <p:pic>
                <p:nvPicPr>
                  <p:cNvPr id="50" name="Graphic 49" descr="DNA with solid fill">
                    <a:extLst>
                      <a:ext uri="{FF2B5EF4-FFF2-40B4-BE49-F238E27FC236}">
                        <a16:creationId xmlns:a16="http://schemas.microsoft.com/office/drawing/2014/main" id="{FA16A003-7B05-9B49-0B1C-FE90344F659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9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331515" y="5516637"/>
                    <a:ext cx="914400" cy="914400"/>
                  </a:xfrm>
                  <a:prstGeom prst="rect">
                    <a:avLst/>
                  </a:prstGeom>
                </p:spPr>
              </p:pic>
            </p:grp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Oval 15">
                    <a:extLst>
                      <a:ext uri="{FF2B5EF4-FFF2-40B4-BE49-F238E27FC236}">
                        <a16:creationId xmlns:a16="http://schemas.microsoft.com/office/drawing/2014/main" id="{1E3A98EA-02D8-9AC4-E37C-12BA0F4314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7071851" y="3949283"/>
                    <a:ext cx="474984" cy="474984"/>
                  </a:xfrm>
                  <a:prstGeom prst="ellipse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US" sz="1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US" sz="1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S" sz="10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" name="Oval 7">
                    <a:extLst>
                      <a:ext uri="{FF2B5EF4-FFF2-40B4-BE49-F238E27FC236}">
                        <a16:creationId xmlns:a16="http://schemas.microsoft.com/office/drawing/2014/main" id="{84A452C5-1EA2-2B76-9177-F2219476BDB9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071851" y="3949283"/>
                    <a:ext cx="474984" cy="474984"/>
                  </a:xfrm>
                  <a:prstGeom prst="ellipse">
                    <a:avLst/>
                  </a:prstGeom>
                  <a:blipFill>
                    <a:blip r:embed="rId1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pic>
            <p:nvPicPr>
              <p:cNvPr id="17" name="Graphic 16" descr="DNA outline">
                <a:extLst>
                  <a:ext uri="{FF2B5EF4-FFF2-40B4-BE49-F238E27FC236}">
                    <a16:creationId xmlns:a16="http://schemas.microsoft.com/office/drawing/2014/main" id="{7315A6C9-2D4F-7345-44E0-FCFE08109D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7119530" y="4004726"/>
                <a:ext cx="364098" cy="364098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Oval 18">
                    <a:extLst>
                      <a:ext uri="{FF2B5EF4-FFF2-40B4-BE49-F238E27FC236}">
                        <a16:creationId xmlns:a16="http://schemas.microsoft.com/office/drawing/2014/main" id="{A67618DF-AE3F-EFE8-C952-5B5E7EE352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7071851" y="4456001"/>
                    <a:ext cx="474984" cy="474984"/>
                  </a:xfrm>
                  <a:prstGeom prst="ellipse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US" sz="1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US" sz="1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lang="en-US" sz="10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" name="Oval 9">
                    <a:extLst>
                      <a:ext uri="{FF2B5EF4-FFF2-40B4-BE49-F238E27FC236}">
                        <a16:creationId xmlns:a16="http://schemas.microsoft.com/office/drawing/2014/main" id="{11978515-D20A-86D1-71C4-6DB9ACDEFFC7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071851" y="4456001"/>
                    <a:ext cx="474984" cy="474984"/>
                  </a:xfrm>
                  <a:prstGeom prst="ellipse">
                    <a:avLst/>
                  </a:prstGeom>
                  <a:blipFill>
                    <a:blip r:embed="rId1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E663E0F-6511-BFBB-CD6E-6E121A036D87}"/>
                  </a:ext>
                </a:extLst>
              </p:cNvPr>
              <p:cNvSpPr txBox="1"/>
              <p:nvPr/>
            </p:nvSpPr>
            <p:spPr>
              <a:xfrm>
                <a:off x="7786981" y="3621821"/>
                <a:ext cx="1307292" cy="3494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800" b="1" dirty="0">
                    <a:solidFill>
                      <a:schemeClr val="tx1"/>
                    </a:solidFill>
                  </a:rPr>
                  <a:t>Neural CRN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Oval 22">
                    <a:extLst>
                      <a:ext uri="{FF2B5EF4-FFF2-40B4-BE49-F238E27FC236}">
                        <a16:creationId xmlns:a16="http://schemas.microsoft.com/office/drawing/2014/main" id="{1809BD46-AB76-3EC2-937C-896E879C079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9351418" y="3949283"/>
                    <a:ext cx="474984" cy="474984"/>
                  </a:xfrm>
                  <a:prstGeom prst="ellipse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US" sz="1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US" sz="1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S" sz="10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2" name="Oval 11">
                    <a:extLst>
                      <a:ext uri="{FF2B5EF4-FFF2-40B4-BE49-F238E27FC236}">
                        <a16:creationId xmlns:a16="http://schemas.microsoft.com/office/drawing/2014/main" id="{F037C4A6-B88B-DFF0-6931-292105B41CA2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351418" y="3949283"/>
                    <a:ext cx="474984" cy="474984"/>
                  </a:xfrm>
                  <a:prstGeom prst="ellipse">
                    <a:avLst/>
                  </a:prstGeom>
                  <a:blipFill>
                    <a:blip r:embed="rId1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Oval 23">
                    <a:extLst>
                      <a:ext uri="{FF2B5EF4-FFF2-40B4-BE49-F238E27FC236}">
                        <a16:creationId xmlns:a16="http://schemas.microsoft.com/office/drawing/2014/main" id="{F9627D7C-A8EA-61AF-2226-DC235161BC5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9351418" y="4456001"/>
                    <a:ext cx="474984" cy="474984"/>
                  </a:xfrm>
                  <a:prstGeom prst="ellipse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US" sz="1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US" sz="1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lang="en-US" sz="10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3" name="Oval 12">
                    <a:extLst>
                      <a:ext uri="{FF2B5EF4-FFF2-40B4-BE49-F238E27FC236}">
                        <a16:creationId xmlns:a16="http://schemas.microsoft.com/office/drawing/2014/main" id="{95307781-2DEB-5B23-AF30-A8304876B1C5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351418" y="4456001"/>
                    <a:ext cx="474984" cy="474984"/>
                  </a:xfrm>
                  <a:prstGeom prst="ellipse">
                    <a:avLst/>
                  </a:prstGeom>
                  <a:blipFill>
                    <a:blip r:embed="rId2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28CE20D7-B41A-93A6-EC24-70FDB3A549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238722" y="4297167"/>
                <a:ext cx="475200" cy="475200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>
                    <a:solidFill>
                      <a:schemeClr val="tx1"/>
                    </a:solidFill>
                  </a:rPr>
                  <a:t>Ŷ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6A1875BB-604F-7142-5392-8629D5161133}"/>
                  </a:ext>
                </a:extLst>
              </p:cNvPr>
              <p:cNvCxnSpPr>
                <a:cxnSpLocks/>
                <a:stCxn id="23" idx="6"/>
                <a:endCxn id="25" idx="2"/>
              </p:cNvCxnSpPr>
              <p:nvPr/>
            </p:nvCxnSpPr>
            <p:spPr>
              <a:xfrm>
                <a:off x="9826402" y="4186775"/>
                <a:ext cx="412320" cy="34799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06426D7D-BE5B-4A78-0B24-A4A6EBE2C6E1}"/>
                  </a:ext>
                </a:extLst>
              </p:cNvPr>
              <p:cNvCxnSpPr>
                <a:cxnSpLocks/>
                <a:stCxn id="24" idx="6"/>
                <a:endCxn id="25" idx="2"/>
              </p:cNvCxnSpPr>
              <p:nvPr/>
            </p:nvCxnSpPr>
            <p:spPr>
              <a:xfrm flipV="1">
                <a:off x="9826402" y="4534767"/>
                <a:ext cx="412320" cy="158726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F7882520-91BE-0F05-B972-19277555D610}"/>
                  </a:ext>
                </a:extLst>
              </p:cNvPr>
              <p:cNvCxnSpPr>
                <a:cxnSpLocks/>
                <a:stCxn id="25" idx="6"/>
              </p:cNvCxnSpPr>
              <p:nvPr/>
            </p:nvCxnSpPr>
            <p:spPr>
              <a:xfrm>
                <a:off x="10713922" y="4534767"/>
                <a:ext cx="333394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B33EA43B-D058-024D-77BD-870BF08AB032}"/>
                      </a:ext>
                    </a:extLst>
                  </p:cNvPr>
                  <p:cNvSpPr txBox="1"/>
                  <p:nvPr/>
                </p:nvSpPr>
                <p:spPr>
                  <a:xfrm>
                    <a:off x="9905329" y="3975653"/>
                    <a:ext cx="356435" cy="349428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US" sz="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800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sz="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S" sz="800" dirty="0"/>
                  </a:p>
                </p:txBody>
              </p:sp>
            </mc:Choice>
            <mc:Fallback xmlns="">
              <p:sp>
                <p:nvSpPr>
                  <p:cNvPr id="23" name="TextBox 22">
                    <a:extLst>
                      <a:ext uri="{FF2B5EF4-FFF2-40B4-BE49-F238E27FC236}">
                        <a16:creationId xmlns:a16="http://schemas.microsoft.com/office/drawing/2014/main" id="{1E9A055E-9C54-85CD-C9E4-3F321C4C5DF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905329" y="3975653"/>
                    <a:ext cx="356435" cy="349428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pic>
            <p:nvPicPr>
              <p:cNvPr id="30" name="Graphic 29" descr="DNA outline">
                <a:extLst>
                  <a:ext uri="{FF2B5EF4-FFF2-40B4-BE49-F238E27FC236}">
                    <a16:creationId xmlns:a16="http://schemas.microsoft.com/office/drawing/2014/main" id="{0061906F-09EE-F61B-86FD-2591B62C6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7126135" y="4511444"/>
                <a:ext cx="364098" cy="364098"/>
              </a:xfrm>
              <a:prstGeom prst="rect">
                <a:avLst/>
              </a:prstGeom>
            </p:spPr>
          </p:pic>
          <p:pic>
            <p:nvPicPr>
              <p:cNvPr id="31" name="Graphic 30" descr="DNA outline">
                <a:extLst>
                  <a:ext uri="{FF2B5EF4-FFF2-40B4-BE49-F238E27FC236}">
                    <a16:creationId xmlns:a16="http://schemas.microsoft.com/office/drawing/2014/main" id="{1C84CAD3-D302-50FA-BE05-EEDF42C575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9411205" y="4022305"/>
                <a:ext cx="364098" cy="364098"/>
              </a:xfrm>
              <a:prstGeom prst="rect">
                <a:avLst/>
              </a:prstGeom>
            </p:spPr>
          </p:pic>
          <p:pic>
            <p:nvPicPr>
              <p:cNvPr id="32" name="Graphic 31" descr="DNA outline">
                <a:extLst>
                  <a:ext uri="{FF2B5EF4-FFF2-40B4-BE49-F238E27FC236}">
                    <a16:creationId xmlns:a16="http://schemas.microsoft.com/office/drawing/2014/main" id="{839A3571-98C2-BBBB-BE19-E0DCB1C633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9404677" y="4517385"/>
                <a:ext cx="364098" cy="364098"/>
              </a:xfrm>
              <a:prstGeom prst="rect">
                <a:avLst/>
              </a:prstGeom>
            </p:spPr>
          </p:pic>
          <p:pic>
            <p:nvPicPr>
              <p:cNvPr id="34" name="Graphic 33" descr="DNA outline">
                <a:extLst>
                  <a:ext uri="{FF2B5EF4-FFF2-40B4-BE49-F238E27FC236}">
                    <a16:creationId xmlns:a16="http://schemas.microsoft.com/office/drawing/2014/main" id="{6FC4AF10-38B8-E850-4611-E8F61CB3EB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10294273" y="4360771"/>
                <a:ext cx="364098" cy="364098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id="{67E26852-CF85-722C-BC4D-D0E1AE77535E}"/>
                      </a:ext>
                    </a:extLst>
                  </p:cNvPr>
                  <p:cNvSpPr txBox="1"/>
                  <p:nvPr/>
                </p:nvSpPr>
                <p:spPr>
                  <a:xfrm>
                    <a:off x="9886671" y="4532075"/>
                    <a:ext cx="356435" cy="349428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US" sz="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800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sz="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lang="en-US" sz="800" dirty="0"/>
                  </a:p>
                </p:txBody>
              </p:sp>
            </mc:Choice>
            <mc:Fallback xmlns=""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F99C7A5E-D65F-D742-312C-F121710D1FC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86671" y="4532075"/>
                    <a:ext cx="356435" cy="349428"/>
                  </a:xfrm>
                  <a:prstGeom prst="rect">
                    <a:avLst/>
                  </a:prstGeom>
                  <a:blipFill>
                    <a:blip r:embed="rId2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42" name="Straight Arrow Connector 41">
                <a:extLst>
                  <a:ext uri="{FF2B5EF4-FFF2-40B4-BE49-F238E27FC236}">
                    <a16:creationId xmlns:a16="http://schemas.microsoft.com/office/drawing/2014/main" id="{B2EC78B6-DF18-B2CB-F71D-92D615FA5B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6911" y="4215599"/>
                <a:ext cx="39494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Straight Arrow Connector 42">
                <a:extLst>
                  <a:ext uri="{FF2B5EF4-FFF2-40B4-BE49-F238E27FC236}">
                    <a16:creationId xmlns:a16="http://schemas.microsoft.com/office/drawing/2014/main" id="{46EF8033-0B1C-BADE-5ACF-994A30EEFC8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6911" y="4712033"/>
                <a:ext cx="39494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4" name="Down Arrow 43">
                <a:extLst>
                  <a:ext uri="{FF2B5EF4-FFF2-40B4-BE49-F238E27FC236}">
                    <a16:creationId xmlns:a16="http://schemas.microsoft.com/office/drawing/2014/main" id="{00BF1558-AD3B-F897-3765-5607725923AE}"/>
                  </a:ext>
                </a:extLst>
              </p:cNvPr>
              <p:cNvSpPr/>
              <p:nvPr/>
            </p:nvSpPr>
            <p:spPr>
              <a:xfrm rot="16200000">
                <a:off x="8345470" y="4662613"/>
                <a:ext cx="189532" cy="891190"/>
              </a:xfrm>
              <a:prstGeom prst="downArrow">
                <a:avLst>
                  <a:gd name="adj1" fmla="val 56186"/>
                  <a:gd name="adj2" fmla="val 186076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DF4BC74-3EEB-8693-69F0-BA6983E505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45000" y="1200593"/>
              <a:ext cx="328615" cy="29882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>
                  <a:solidFill>
                    <a:schemeClr val="tx1"/>
                  </a:solidFill>
                </a:rPr>
                <a:t>p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0D37910-45E7-130F-C1C6-355AC581C7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28558" y="1205061"/>
              <a:ext cx="328615" cy="29882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>
                  <a:solidFill>
                    <a:schemeClr val="tx1"/>
                  </a:solidFill>
                </a:rPr>
                <a:t>p</a:t>
              </a:r>
            </a:p>
          </p:txBody>
        </p:sp>
      </p:grpSp>
      <p:sp>
        <p:nvSpPr>
          <p:cNvPr id="54" name="Oval 53">
            <a:extLst>
              <a:ext uri="{FF2B5EF4-FFF2-40B4-BE49-F238E27FC236}">
                <a16:creationId xmlns:a16="http://schemas.microsoft.com/office/drawing/2014/main" id="{CBB1E77F-4201-2B2F-C81F-88BB1556B213}"/>
              </a:ext>
            </a:extLst>
          </p:cNvPr>
          <p:cNvSpPr/>
          <p:nvPr/>
        </p:nvSpPr>
        <p:spPr>
          <a:xfrm>
            <a:off x="7627137" y="2673439"/>
            <a:ext cx="351536" cy="319810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5542592-4498-9886-36F2-6D56EC1517AC}"/>
              </a:ext>
            </a:extLst>
          </p:cNvPr>
          <p:cNvSpPr txBox="1"/>
          <p:nvPr/>
        </p:nvSpPr>
        <p:spPr>
          <a:xfrm>
            <a:off x="7262818" y="3013052"/>
            <a:ext cx="1009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Padded dimension</a:t>
            </a: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CB6788CE-A469-E6C8-42C5-42BB0C5B642B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3579466" y="4271634"/>
            <a:ext cx="8422136" cy="2105534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DBEAE5FE-1C3C-B6AB-5750-304199DA0179}"/>
              </a:ext>
            </a:extLst>
          </p:cNvPr>
          <p:cNvSpPr txBox="1"/>
          <p:nvPr/>
        </p:nvSpPr>
        <p:spPr>
          <a:xfrm>
            <a:off x="8469866" y="3957682"/>
            <a:ext cx="3531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1"/>
                </a:solidFill>
              </a:rPr>
              <a:t>Learned XOR decision boundary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3C0AD70-7FF8-629A-AB9B-7E0AE092A00C}"/>
              </a:ext>
            </a:extLst>
          </p:cNvPr>
          <p:cNvSpPr txBox="1"/>
          <p:nvPr/>
        </p:nvSpPr>
        <p:spPr>
          <a:xfrm>
            <a:off x="550313" y="1288383"/>
            <a:ext cx="4947372" cy="577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/>
              <a:t>Incorporate the </a:t>
            </a:r>
            <a:r>
              <a:rPr lang="en-US" sz="2400">
                <a:solidFill>
                  <a:schemeClr val="accent1"/>
                </a:solidFill>
              </a:rPr>
              <a:t>Implicit lifting </a:t>
            </a:r>
            <a:r>
              <a:rPr lang="en-US" sz="2400"/>
              <a:t>trick</a:t>
            </a:r>
          </a:p>
        </p:txBody>
      </p:sp>
      <p:pic>
        <p:nvPicPr>
          <p:cNvPr id="67" name="Picture 66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BE2FD3A6-576B-2854-66A6-90AB1DAAE267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 l="11512" t="7084" r="62555" b="18183"/>
          <a:stretch>
            <a:fillRect/>
          </a:stretch>
        </p:blipFill>
        <p:spPr>
          <a:xfrm>
            <a:off x="550313" y="2100003"/>
            <a:ext cx="1720939" cy="2048336"/>
          </a:xfrm>
          <a:prstGeom prst="rect">
            <a:avLst/>
          </a:prstGeom>
        </p:spPr>
      </p:pic>
      <p:pic>
        <p:nvPicPr>
          <p:cNvPr id="68" name="Picture 67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AD94C3F6-DF53-9155-7103-C56FF01C7DC8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 l="51360" t="8676" r="22707" b="21568"/>
          <a:stretch>
            <a:fillRect/>
          </a:stretch>
        </p:blipFill>
        <p:spPr>
          <a:xfrm>
            <a:off x="438833" y="4629930"/>
            <a:ext cx="1685081" cy="1872083"/>
          </a:xfrm>
          <a:prstGeom prst="rect">
            <a:avLst/>
          </a:prstGeom>
        </p:spPr>
      </p:pic>
      <p:sp>
        <p:nvSpPr>
          <p:cNvPr id="69" name="Down Arrow 68">
            <a:extLst>
              <a:ext uri="{FF2B5EF4-FFF2-40B4-BE49-F238E27FC236}">
                <a16:creationId xmlns:a16="http://schemas.microsoft.com/office/drawing/2014/main" id="{4885666D-C77F-AA4F-483C-2AF37F30E7CE}"/>
              </a:ext>
            </a:extLst>
          </p:cNvPr>
          <p:cNvSpPr/>
          <p:nvPr/>
        </p:nvSpPr>
        <p:spPr>
          <a:xfrm>
            <a:off x="1233161" y="4088619"/>
            <a:ext cx="265471" cy="541311"/>
          </a:xfrm>
          <a:prstGeom prst="downArrow">
            <a:avLst>
              <a:gd name="adj1" fmla="val 50000"/>
              <a:gd name="adj2" fmla="val 75926"/>
            </a:avLst>
          </a:prstGeom>
          <a:solidFill>
            <a:srgbClr val="7489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2AC48211-BDB0-FE1A-D27E-A0A7A8DFFDC5}"/>
                  </a:ext>
                </a:extLst>
              </p:cNvPr>
              <p:cNvSpPr txBox="1"/>
              <p:nvPr/>
            </p:nvSpPr>
            <p:spPr>
              <a:xfrm>
                <a:off x="2576052" y="2340077"/>
                <a:ext cx="31085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AutoNum type="alphaLcParenBoth"/>
                </a:pPr>
                <a:r>
                  <a:rPr lang="en-US"/>
                  <a:t>“augment” dimensionality</a:t>
                </a:r>
              </a:p>
              <a:p>
                <a:pPr marL="342900" indent="-342900">
                  <a:buAutoNum type="alphaLcParenBoth"/>
                </a:pPr>
                <a:r>
                  <a:rPr lang="en-US"/>
                  <a:t>Use nonlinear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2AC48211-BDB0-FE1A-D27E-A0A7A8DFFD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6052" y="2340077"/>
                <a:ext cx="3108543" cy="646331"/>
              </a:xfrm>
              <a:prstGeom prst="rect">
                <a:avLst/>
              </a:prstGeom>
              <a:blipFill>
                <a:blip r:embed="rId25"/>
                <a:stretch>
                  <a:fillRect l="-1633" t="-5769" r="-816" b="-1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TextBox 70">
            <a:extLst>
              <a:ext uri="{FF2B5EF4-FFF2-40B4-BE49-F238E27FC236}">
                <a16:creationId xmlns:a16="http://schemas.microsoft.com/office/drawing/2014/main" id="{DF064551-DD6A-69EA-D799-03263E5351FE}"/>
              </a:ext>
            </a:extLst>
          </p:cNvPr>
          <p:cNvSpPr txBox="1"/>
          <p:nvPr/>
        </p:nvSpPr>
        <p:spPr>
          <a:xfrm>
            <a:off x="10235734" y="1157531"/>
            <a:ext cx="1518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(bimolecular)</a:t>
            </a:r>
          </a:p>
        </p:txBody>
      </p:sp>
    </p:spTree>
    <p:extLst>
      <p:ext uri="{BB962C8B-B14F-4D97-AF65-F5344CB8AC3E}">
        <p14:creationId xmlns:p14="http://schemas.microsoft.com/office/powerpoint/2010/main" val="3854603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55" grpId="0"/>
      <p:bldP spid="61" grpId="0"/>
      <p:bldP spid="66" grpId="0"/>
      <p:bldP spid="69" grpId="0" animBg="1"/>
      <p:bldP spid="7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5B1F38E5-0C57-DDC3-83E8-C2E6B6A30595}"/>
              </a:ext>
            </a:extLst>
          </p:cNvPr>
          <p:cNvSpPr txBox="1"/>
          <p:nvPr/>
        </p:nvSpPr>
        <p:spPr>
          <a:xfrm>
            <a:off x="1" y="355987"/>
            <a:ext cx="12182860" cy="584775"/>
          </a:xfrm>
          <a:prstGeom prst="rect">
            <a:avLst/>
          </a:prstGeom>
          <a:noFill/>
        </p:spPr>
        <p:txBody>
          <a:bodyPr wrap="square" lIns="90000" rIns="90000" rtlCol="0">
            <a:spAutoFit/>
          </a:bodyPr>
          <a:lstStyle/>
          <a:p>
            <a:pPr marL="630000"/>
            <a:r>
              <a:rPr lang="en-US" sz="3200">
                <a:solidFill>
                  <a:srgbClr val="E06565"/>
                </a:solidFill>
                <a:ea typeface="Inter 24pt 24pt" panose="02000503000000020004" pitchFamily="2" charset="0"/>
                <a:cs typeface="Arial" panose="020B0604020202020204" pitchFamily="34" charset="0"/>
              </a:rPr>
              <a:t>First-order gradient approximation for nonlinear modeling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5743956-9EF1-6EA2-173A-F6856B199241}"/>
                  </a:ext>
                </a:extLst>
              </p:cNvPr>
              <p:cNvSpPr txBox="1"/>
              <p:nvPr/>
            </p:nvSpPr>
            <p:spPr>
              <a:xfrm>
                <a:off x="794716" y="1157241"/>
                <a:ext cx="273568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  <m:d>
                        <m:d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</m:d>
                      <m:r>
                        <a:rPr lang="en-US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⊙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⊙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5743956-9EF1-6EA2-173A-F6856B1992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716" y="1157241"/>
                <a:ext cx="2735685" cy="276999"/>
              </a:xfrm>
              <a:prstGeom prst="rect">
                <a:avLst/>
              </a:prstGeom>
              <a:blipFill>
                <a:blip r:embed="rId3"/>
                <a:stretch>
                  <a:fillRect l="-2315" t="-4545" r="-463" b="-45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55BFC7D-A644-8D7E-C9F3-2FDF1A24EC38}"/>
                  </a:ext>
                </a:extLst>
              </p:cNvPr>
              <p:cNvSpPr txBox="1"/>
              <p:nvPr/>
            </p:nvSpPr>
            <p:spPr>
              <a:xfrm>
                <a:off x="820457" y="2321990"/>
                <a:ext cx="1675866" cy="6183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b="0" i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b="0" i="0">
                              <a:latin typeface="Cambria Math" panose="02040503050406030204" pitchFamily="18" charset="0"/>
                            </a:rPr>
                            <m:t>d</m:t>
                          </m:r>
                          <m:sSub>
                            <m:sSubPr>
                              <m:ctrlPr>
                                <a:rPr lang="en-US" b="1" i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𝐠</m:t>
                              </m:r>
                            </m:e>
                            <m:sub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𝛉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p"/>
                            </m:rPr>
                            <a:rPr lang="en-US" b="0" i="0">
                              <a:latin typeface="Cambria Math" panose="02040503050406030204" pitchFamily="18" charset="0"/>
                            </a:rPr>
                            <m:t>dt</m:t>
                          </m:r>
                        </m:den>
                      </m:f>
                      <m:r>
                        <a:rPr lang="en-US" b="0" i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b="1" i="0">
                          <a:latin typeface="Cambria Math" panose="02040503050406030204" pitchFamily="18" charset="0"/>
                        </a:rPr>
                        <m:t>𝐚</m:t>
                      </m:r>
                      <m:r>
                        <a:rPr lang="en-US" b="0" i="0">
                          <a:latin typeface="Cambria Math" panose="02040503050406030204" pitchFamily="18" charset="0"/>
                        </a:rPr>
                        <m:t>⊙</m:t>
                      </m:r>
                      <m:r>
                        <a:rPr lang="en-US" b="1" i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b="1" i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55BFC7D-A644-8D7E-C9F3-2FDF1A24EC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457" y="2321990"/>
                <a:ext cx="1675866" cy="618374"/>
              </a:xfrm>
              <a:prstGeom prst="rect">
                <a:avLst/>
              </a:prstGeom>
              <a:blipFill>
                <a:blip r:embed="rId4"/>
                <a:stretch>
                  <a:fillRect b="-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6AB1800-73D3-4D91-8B66-4FB80E6C8125}"/>
                  </a:ext>
                </a:extLst>
              </p:cNvPr>
              <p:cNvSpPr txBox="1"/>
              <p:nvPr/>
            </p:nvSpPr>
            <p:spPr>
              <a:xfrm>
                <a:off x="820457" y="3031980"/>
                <a:ext cx="2168547" cy="6183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b="0" i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b="0" i="0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𝐚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b="0" i="0">
                              <a:latin typeface="Cambria Math" panose="02040503050406030204" pitchFamily="18" charset="0"/>
                            </a:rPr>
                            <m:t>dt</m:t>
                          </m:r>
                        </m:den>
                      </m:f>
                      <m:r>
                        <a:rPr lang="en-US" b="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b="1" i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US" b="1" i="0">
                          <a:latin typeface="Cambria Math" panose="02040503050406030204" pitchFamily="18" charset="0"/>
                        </a:rPr>
                        <m:t>𝐚</m:t>
                      </m:r>
                      <m:r>
                        <a:rPr lang="en-US" b="0" i="0">
                          <a:latin typeface="Cambria Math" panose="02040503050406030204" pitchFamily="18" charset="0"/>
                        </a:rPr>
                        <m:t>⊙</m:t>
                      </m:r>
                      <m:r>
                        <a:rPr lang="en-US" b="1" i="0">
                          <a:latin typeface="Cambria Math" panose="02040503050406030204" pitchFamily="18" charset="0"/>
                        </a:rPr>
                        <m:t>𝐳</m:t>
                      </m:r>
                      <m:r>
                        <a:rPr lang="en-US" b="1" i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6AB1800-73D3-4D91-8B66-4FB80E6C81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457" y="3031980"/>
                <a:ext cx="2168547" cy="618374"/>
              </a:xfrm>
              <a:prstGeom prst="rect">
                <a:avLst/>
              </a:prstGeom>
              <a:blipFill>
                <a:blip r:embed="rId5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F4EFC2F-6CFB-084E-2FD0-2A7B2355CB88}"/>
                  </a:ext>
                </a:extLst>
              </p:cNvPr>
              <p:cNvSpPr txBox="1"/>
              <p:nvPr/>
            </p:nvSpPr>
            <p:spPr>
              <a:xfrm>
                <a:off x="820457" y="3736974"/>
                <a:ext cx="2552823" cy="6183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b="0" i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b="0" i="0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𝐳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b="0" i="0">
                              <a:latin typeface="Cambria Math" panose="02040503050406030204" pitchFamily="18" charset="0"/>
                            </a:rPr>
                            <m:t>dt</m:t>
                          </m:r>
                        </m:den>
                      </m:f>
                      <m:r>
                        <a:rPr lang="en-US" b="0" i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m:rPr>
                          <m:sty m:val="p"/>
                        </m:rPr>
                        <a:rPr lang="en-US" b="0" i="0">
                          <a:latin typeface="Cambria Math" panose="02040503050406030204" pitchFamily="18" charset="0"/>
                        </a:rPr>
                        <m:t>θ</m:t>
                      </m:r>
                      <m:r>
                        <a:rPr lang="en-US" b="0" i="0">
                          <a:latin typeface="Cambria Math" panose="02040503050406030204" pitchFamily="18" charset="0"/>
                        </a:rPr>
                        <m:t>⊙</m:t>
                      </m:r>
                      <m:r>
                        <a:rPr lang="en-US" b="1" i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b="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b="0" i="0">
                          <a:latin typeface="Cambria Math" panose="02040503050406030204" pitchFamily="18" charset="0"/>
                        </a:rPr>
                        <m:t>α</m:t>
                      </m:r>
                      <m:r>
                        <a:rPr lang="en-US" b="1" i="0">
                          <a:latin typeface="Cambria Math" panose="02040503050406030204" pitchFamily="18" charset="0"/>
                        </a:rPr>
                        <m:t>𝐳</m:t>
                      </m:r>
                      <m:r>
                        <a:rPr lang="en-US" b="1" i="0">
                          <a:latin typeface="Cambria Math" panose="02040503050406030204" pitchFamily="18" charset="0"/>
                        </a:rPr>
                        <m:t>⊙</m:t>
                      </m:r>
                      <m:r>
                        <a:rPr lang="en-US" b="1" i="0">
                          <a:latin typeface="Cambria Math" panose="02040503050406030204" pitchFamily="18" charset="0"/>
                        </a:rPr>
                        <m:t>𝐳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F4EFC2F-6CFB-084E-2FD0-2A7B2355CB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457" y="3736974"/>
                <a:ext cx="2552823" cy="618374"/>
              </a:xfrm>
              <a:prstGeom prst="rect">
                <a:avLst/>
              </a:prstGeom>
              <a:blipFill>
                <a:blip r:embed="rId6"/>
                <a:stretch>
                  <a:fillRect b="-61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A191043-2C83-4C79-D675-E69530C0B8CB}"/>
                  </a:ext>
                </a:extLst>
              </p:cNvPr>
              <p:cNvSpPr txBox="1"/>
              <p:nvPr/>
            </p:nvSpPr>
            <p:spPr>
              <a:xfrm>
                <a:off x="5289754" y="1111075"/>
                <a:ext cx="46544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Let’s assume that adjoint </a:t>
                </a:r>
                <a14:m>
                  <m:oMath xmlns:m="http://schemas.openxmlformats.org/officeDocument/2006/math">
                    <m:r>
                      <a:rPr lang="en-US" b="1" i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𝐚</m:t>
                    </m:r>
                  </m:oMath>
                </a14:m>
                <a:r>
                  <a:rPr lang="en-US">
                    <a:solidFill>
                      <a:schemeClr val="accent1"/>
                    </a:solidFill>
                  </a:rPr>
                  <a:t> is kept constant </a:t>
                </a: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A191043-2C83-4C79-D675-E69530C0B8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9754" y="1111075"/>
                <a:ext cx="4654479" cy="369332"/>
              </a:xfrm>
              <a:prstGeom prst="rect">
                <a:avLst/>
              </a:prstGeom>
              <a:blipFill>
                <a:blip r:embed="rId7"/>
                <a:stretch>
                  <a:fillRect l="-1090" t="-6667" r="-272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1721F07-625C-8E17-CA7B-62673BEB0565}"/>
                  </a:ext>
                </a:extLst>
              </p:cNvPr>
              <p:cNvSpPr txBox="1"/>
              <p:nvPr/>
            </p:nvSpPr>
            <p:spPr>
              <a:xfrm>
                <a:off x="5948517" y="1607968"/>
                <a:ext cx="2639962" cy="6182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b="0" i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b="0" i="0">
                              <a:latin typeface="Cambria Math" panose="02040503050406030204" pitchFamily="18" charset="0"/>
                            </a:rPr>
                            <m:t>d</m:t>
                          </m:r>
                          <m:sSub>
                            <m:sSubPr>
                              <m:ctrlPr>
                                <a:rPr lang="en-US" b="1" i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𝐠</m:t>
                              </m:r>
                            </m:e>
                            <m:sub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𝛉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p"/>
                            </m:rPr>
                            <a:rPr lang="en-US" b="0" i="0">
                              <a:latin typeface="Cambria Math" panose="02040503050406030204" pitchFamily="18" charset="0"/>
                            </a:rPr>
                            <m:t>dt</m:t>
                          </m:r>
                        </m:den>
                      </m:f>
                      <m:r>
                        <a:rPr lang="en-US" b="0" i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b="1" i="0">
                          <a:latin typeface="Cambria Math" panose="02040503050406030204" pitchFamily="18" charset="0"/>
                        </a:rPr>
                        <m:t>𝐚</m:t>
                      </m:r>
                      <m:r>
                        <a:rPr lang="en-US" b="0" i="0">
                          <a:latin typeface="Cambria Math" panose="02040503050406030204" pitchFamily="18" charset="0"/>
                        </a:rPr>
                        <m:t>⊙</m:t>
                      </m:r>
                      <m:r>
                        <a:rPr lang="en-US" b="1" i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b="1" i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1721F07-625C-8E17-CA7B-62673BEB05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8517" y="1607968"/>
                <a:ext cx="2639962" cy="618246"/>
              </a:xfrm>
              <a:prstGeom prst="rect">
                <a:avLst/>
              </a:prstGeom>
              <a:blipFill>
                <a:blip r:embed="rId8"/>
                <a:stretch>
                  <a:fillRect b="-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67E4117-D36C-2D0F-1488-B35BDE81CCAB}"/>
                  </a:ext>
                </a:extLst>
              </p:cNvPr>
              <p:cNvSpPr txBox="1"/>
              <p:nvPr/>
            </p:nvSpPr>
            <p:spPr>
              <a:xfrm>
                <a:off x="6459794" y="2239742"/>
                <a:ext cx="302843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1" i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𝐠</m:t>
                          </m:r>
                        </m:e>
                        <m:sub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𝛉</m:t>
                          </m:r>
                        </m:sub>
                      </m:sSub>
                      <m:r>
                        <a:rPr lang="en-US" b="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b="0" i="0"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en-US" b="1" i="0">
                          <a:latin typeface="Cambria Math" panose="02040503050406030204" pitchFamily="18" charset="0"/>
                        </a:rPr>
                        <m:t>𝐚</m:t>
                      </m:r>
                      <m:r>
                        <a:rPr lang="en-US" b="0" i="0">
                          <a:latin typeface="Cambria Math" panose="02040503050406030204" pitchFamily="18" charset="0"/>
                        </a:rPr>
                        <m:t>⊙</m:t>
                      </m:r>
                      <m:r>
                        <a:rPr lang="en-US" b="1" i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b="1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b="0" i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d>
                        <m:dPr>
                          <m:ctrlPr>
                            <a:rPr lang="en-US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en-US" b="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  <m:r>
                            <a:rPr lang="en-US" b="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a:rPr lang="en-US" b="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sSub>
                        <m:sSubPr>
                          <m:ctrlPr>
                            <a:rPr lang="en-US" b="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67E4117-D36C-2D0F-1488-B35BDE81CC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9794" y="2239742"/>
                <a:ext cx="3028435" cy="369332"/>
              </a:xfrm>
              <a:prstGeom prst="rect">
                <a:avLst/>
              </a:prstGeom>
              <a:blipFill>
                <a:blip r:embed="rId9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Multiply 18">
            <a:extLst>
              <a:ext uri="{FF2B5EF4-FFF2-40B4-BE49-F238E27FC236}">
                <a16:creationId xmlns:a16="http://schemas.microsoft.com/office/drawing/2014/main" id="{0DC7AE18-7F9D-BF1C-EB51-9A75E6CA1DF4}"/>
              </a:ext>
            </a:extLst>
          </p:cNvPr>
          <p:cNvSpPr/>
          <p:nvPr/>
        </p:nvSpPr>
        <p:spPr>
          <a:xfrm>
            <a:off x="295313" y="3175758"/>
            <a:ext cx="668248" cy="421708"/>
          </a:xfrm>
          <a:prstGeom prst="mathMultiply">
            <a:avLst>
              <a:gd name="adj1" fmla="val 10136"/>
            </a:avLst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Multiply 20">
            <a:extLst>
              <a:ext uri="{FF2B5EF4-FFF2-40B4-BE49-F238E27FC236}">
                <a16:creationId xmlns:a16="http://schemas.microsoft.com/office/drawing/2014/main" id="{77D50E2C-90D4-7562-2D67-5C44EB5C050D}"/>
              </a:ext>
            </a:extLst>
          </p:cNvPr>
          <p:cNvSpPr/>
          <p:nvPr/>
        </p:nvSpPr>
        <p:spPr>
          <a:xfrm>
            <a:off x="295313" y="3835307"/>
            <a:ext cx="668248" cy="421708"/>
          </a:xfrm>
          <a:prstGeom prst="mathMultiply">
            <a:avLst>
              <a:gd name="adj1" fmla="val 10136"/>
            </a:avLst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172DE6E-320D-5BC1-0E1E-8A4D646BD3E5}"/>
              </a:ext>
            </a:extLst>
          </p:cNvPr>
          <p:cNvSpPr txBox="1"/>
          <p:nvPr/>
        </p:nvSpPr>
        <p:spPr>
          <a:xfrm>
            <a:off x="5329085" y="3148719"/>
            <a:ext cx="3198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Similar to perceptron learning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180CA7C-8665-30FC-00BC-4DDC4F841BAD}"/>
                  </a:ext>
                </a:extLst>
              </p:cNvPr>
              <p:cNvSpPr txBox="1"/>
              <p:nvPr/>
            </p:nvSpPr>
            <p:spPr>
              <a:xfrm>
                <a:off x="8488065" y="3148719"/>
                <a:ext cx="2321111" cy="369332"/>
              </a:xfrm>
              <a:prstGeom prst="rect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b="0" i="0">
                          <a:latin typeface="Cambria Math" panose="02040503050406030204" pitchFamily="18" charset="0"/>
                        </a:rPr>
                        <m:t>Δw</m:t>
                      </m:r>
                      <m:r>
                        <a:rPr lang="en-US" b="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b="0" i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LR</m:t>
                      </m:r>
                      <m:r>
                        <a:rPr lang="en-US" b="0" i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d>
                        <m:dPr>
                          <m:ctrlPr>
                            <a:rPr lang="en-US" b="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en-US" b="0" i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n-US" b="0" i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</m:e>
                          </m:acc>
                          <m:r>
                            <a:rPr lang="en-US" b="0" i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b="0" i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y</m:t>
                          </m:r>
                        </m:e>
                      </m:d>
                      <m:r>
                        <m:rPr>
                          <m:sty m:val="p"/>
                        </m:rPr>
                        <a:rPr lang="en-US" b="0" i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180CA7C-8665-30FC-00BC-4DDC4F841B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8065" y="3148719"/>
                <a:ext cx="2321111" cy="369332"/>
              </a:xfrm>
              <a:prstGeom prst="rect">
                <a:avLst/>
              </a:prstGeom>
              <a:blipFill>
                <a:blip r:embed="rId10"/>
                <a:stretch>
                  <a:fillRect b="-6452"/>
                </a:stretch>
              </a:blipFill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0C69917-D314-C94D-4743-9641A46C20B1}"/>
                  </a:ext>
                </a:extLst>
              </p:cNvPr>
              <p:cNvSpPr txBox="1"/>
              <p:nvPr/>
            </p:nvSpPr>
            <p:spPr>
              <a:xfrm>
                <a:off x="9648620" y="2275203"/>
                <a:ext cx="19367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Recall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0">
                        <a:latin typeface="Cambria Math" panose="02040503050406030204" pitchFamily="18" charset="0"/>
                      </a:rPr>
                      <m:t>𝐚</m:t>
                    </m:r>
                    <m:r>
                      <a:rPr lang="en-US" b="1" i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b="0" i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b="0" i="0">
                            <a:latin typeface="Cambria Math" panose="02040503050406030204" pitchFamily="18" charset="0"/>
                          </a:rPr>
                          <m:t>y</m:t>
                        </m:r>
                      </m:e>
                    </m:acc>
                    <m:r>
                      <a:rPr lang="en-US" b="0" i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b="0" i="0">
                        <a:latin typeface="Cambria Math" panose="02040503050406030204" pitchFamily="18" charset="0"/>
                      </a:rPr>
                      <m:t>y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0C69917-D314-C94D-4743-9641A46C20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8620" y="2275203"/>
                <a:ext cx="1936749" cy="369332"/>
              </a:xfrm>
              <a:prstGeom prst="rect">
                <a:avLst/>
              </a:prstGeom>
              <a:blipFill>
                <a:blip r:embed="rId11"/>
                <a:stretch>
                  <a:fillRect l="-2597" t="-6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3D5DAE8-9CCB-7585-860A-E6292624FC2A}"/>
                  </a:ext>
                </a:extLst>
              </p:cNvPr>
              <p:cNvSpPr txBox="1"/>
              <p:nvPr/>
            </p:nvSpPr>
            <p:spPr>
              <a:xfrm>
                <a:off x="8337057" y="1731495"/>
                <a:ext cx="2487476" cy="372731"/>
              </a:xfrm>
              <a:prstGeom prst="rect">
                <a:avLst/>
              </a:prstGeom>
              <a:no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±</m:t>
                          </m:r>
                        </m:sup>
                      </m:sSup>
                      <m:r>
                        <a:rPr lang="en-US" b="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 →</m:t>
                      </m:r>
                      <m:sSup>
                        <m:sSup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p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±</m:t>
                          </m:r>
                        </m:sup>
                      </m:sSup>
                      <m:r>
                        <a:rPr lang="en-US" b="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3D5DAE8-9CCB-7585-860A-E6292624FC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7057" y="1731495"/>
                <a:ext cx="2487476" cy="372731"/>
              </a:xfrm>
              <a:prstGeom prst="rect">
                <a:avLst/>
              </a:prstGeom>
              <a:blipFill>
                <a:blip r:embed="rId12"/>
                <a:stretch>
                  <a:fillRect b="-15625"/>
                </a:stretch>
              </a:blip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9F90A720-3C5F-0F74-903F-DCC77D642FDD}"/>
              </a:ext>
            </a:extLst>
          </p:cNvPr>
          <p:cNvSpPr txBox="1"/>
          <p:nvPr/>
        </p:nvSpPr>
        <p:spPr>
          <a:xfrm>
            <a:off x="4215505" y="4018942"/>
            <a:ext cx="1219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XOR Task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B30E729-CFC0-FE7E-9B72-59124910E34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81761" y="4459964"/>
            <a:ext cx="2886796" cy="216509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C8FC088-1756-B54A-7101-9A998D60652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90201" y="4423825"/>
            <a:ext cx="2886795" cy="216509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D45AFD6-BDEB-2CD4-F6C5-147D176E19A4}"/>
              </a:ext>
            </a:extLst>
          </p:cNvPr>
          <p:cNvSpPr txBox="1"/>
          <p:nvPr/>
        </p:nvSpPr>
        <p:spPr>
          <a:xfrm>
            <a:off x="7701906" y="4102064"/>
            <a:ext cx="1710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XOR Inference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D6231D2-422E-9836-F887-0F5717E71CDA}"/>
              </a:ext>
            </a:extLst>
          </p:cNvPr>
          <p:cNvSpPr txBox="1"/>
          <p:nvPr/>
        </p:nvSpPr>
        <p:spPr>
          <a:xfrm>
            <a:off x="820457" y="1863778"/>
            <a:ext cx="1890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E06565"/>
                </a:solidFill>
              </a:rPr>
              <a:t>Feedback phase</a:t>
            </a:r>
          </a:p>
        </p:txBody>
      </p:sp>
    </p:spTree>
    <p:extLst>
      <p:ext uri="{BB962C8B-B14F-4D97-AF65-F5344CB8AC3E}">
        <p14:creationId xmlns:p14="http://schemas.microsoft.com/office/powerpoint/2010/main" val="2436038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 animBg="1"/>
      <p:bldP spid="21" grpId="0" animBg="1"/>
      <p:bldP spid="22" grpId="0"/>
      <p:bldP spid="23" grpId="0" animBg="1"/>
      <p:bldP spid="24" grpId="0"/>
      <p:bldP spid="26" grpId="0" animBg="1"/>
      <p:bldP spid="28" grpId="0"/>
      <p:bldP spid="31" grpId="0"/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1563381-9AEF-AAAA-81F8-D6ACE4BAFC24}"/>
              </a:ext>
            </a:extLst>
          </p:cNvPr>
          <p:cNvSpPr txBox="1"/>
          <p:nvPr/>
        </p:nvSpPr>
        <p:spPr>
          <a:xfrm>
            <a:off x="8991692" y="5198446"/>
            <a:ext cx="19194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Brush Script MT" panose="03060802040406070304" pitchFamily="66" charset="-122"/>
                <a:ea typeface="Brush Script MT" panose="03060802040406070304" pitchFamily="66" charset="-122"/>
                <a:cs typeface="Brush Script MT" panose="03060802040406070304" pitchFamily="66" charset="-122"/>
              </a:rPr>
              <a:t>Thank you!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250C05-A9EF-F2A9-1914-33887FA45738}"/>
              </a:ext>
            </a:extLst>
          </p:cNvPr>
          <p:cNvSpPr txBox="1"/>
          <p:nvPr/>
        </p:nvSpPr>
        <p:spPr>
          <a:xfrm>
            <a:off x="1" y="355987"/>
            <a:ext cx="12182860" cy="615553"/>
          </a:xfrm>
          <a:prstGeom prst="rect">
            <a:avLst/>
          </a:prstGeom>
          <a:noFill/>
        </p:spPr>
        <p:txBody>
          <a:bodyPr wrap="square" lIns="90000" rIns="90000" rtlCol="0">
            <a:spAutoFit/>
          </a:bodyPr>
          <a:lstStyle/>
          <a:p>
            <a:pPr marL="630000"/>
            <a:r>
              <a:rPr lang="en-US" sz="3400">
                <a:solidFill>
                  <a:srgbClr val="E06565"/>
                </a:solidFill>
                <a:ea typeface="Helvetica Neue Roman" panose="02000503000000020004" pitchFamily="2" charset="0"/>
                <a:cs typeface="Helvetica Neue Roman" panose="02000503000000020004" pitchFamily="2" charset="0"/>
              </a:rPr>
              <a:t>Summary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2A482C-E258-9BE7-8AAC-776D91543164}"/>
              </a:ext>
            </a:extLst>
          </p:cNvPr>
          <p:cNvSpPr txBox="1"/>
          <p:nvPr/>
        </p:nvSpPr>
        <p:spPr>
          <a:xfrm>
            <a:off x="653298" y="1155291"/>
            <a:ext cx="770848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Neural CRNs: A supervised learning algorithm where chemical reactions behave as </a:t>
            </a:r>
            <a:r>
              <a:rPr lang="en-US">
                <a:solidFill>
                  <a:srgbClr val="C00000"/>
                </a:solidFill>
              </a:rPr>
              <a:t>end-to-end computational units</a:t>
            </a:r>
          </a:p>
          <a:p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The whole pipeline can be executed within </a:t>
            </a:r>
            <a:r>
              <a:rPr lang="en-US">
                <a:solidFill>
                  <a:srgbClr val="C00000"/>
                </a:solidFill>
              </a:rPr>
              <a:t>two clock phases</a:t>
            </a:r>
          </a:p>
          <a:p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Nonlinear modeling using </a:t>
            </a:r>
            <a:r>
              <a:rPr lang="en-US">
                <a:solidFill>
                  <a:srgbClr val="C00000"/>
                </a:solidFill>
              </a:rPr>
              <a:t>unimolecular and bimolecular reactions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Reduction in circuit size through </a:t>
            </a:r>
            <a:r>
              <a:rPr lang="en-US">
                <a:solidFill>
                  <a:srgbClr val="C00000"/>
                </a:solidFill>
              </a:rPr>
              <a:t>linear approximation of gradients</a:t>
            </a:r>
          </a:p>
          <a:p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A minimal linear circuit:</a:t>
            </a:r>
            <a:r>
              <a:rPr lang="en-US">
                <a:solidFill>
                  <a:srgbClr val="C00000"/>
                </a:solidFill>
              </a:rPr>
              <a:t>14 species and 13 abstract reactions</a:t>
            </a:r>
          </a:p>
          <a:p>
            <a:endParaRPr lang="en-US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Possibility of Asynchronous execution (some stages)</a:t>
            </a:r>
          </a:p>
          <a:p>
            <a:r>
              <a:rPr lang="en-US"/>
              <a:t> </a:t>
            </a:r>
          </a:p>
          <a:p>
            <a:r>
              <a:rPr lang="en-US"/>
              <a:t>…many more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1871EE-C176-31BF-5858-4610B2B815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1787" y="1336388"/>
            <a:ext cx="3525411" cy="296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1710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F31CF9A-DD51-7BAF-DF03-9994D02C7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F9F116F-17BE-85EB-2378-42B154A0D233}"/>
              </a:ext>
            </a:extLst>
          </p:cNvPr>
          <p:cNvSpPr txBox="1"/>
          <p:nvPr/>
        </p:nvSpPr>
        <p:spPr>
          <a:xfrm>
            <a:off x="1" y="355987"/>
            <a:ext cx="12182860" cy="615553"/>
          </a:xfrm>
          <a:prstGeom prst="rect">
            <a:avLst/>
          </a:prstGeom>
          <a:noFill/>
        </p:spPr>
        <p:txBody>
          <a:bodyPr wrap="square" lIns="90000" rIns="90000" rtlCol="0">
            <a:spAutoFit/>
          </a:bodyPr>
          <a:lstStyle/>
          <a:p>
            <a:pPr marL="630000"/>
            <a:r>
              <a:rPr lang="en-US" sz="3400">
                <a:solidFill>
                  <a:srgbClr val="E06565"/>
                </a:solidFill>
                <a:ea typeface="Inter 24pt 24pt" panose="02000503000000020004" pitchFamily="2" charset="0"/>
                <a:cs typeface="Helvetica Neue Roman" panose="02000503000000020004" pitchFamily="2" charset="0"/>
              </a:rPr>
              <a:t>Next steps…</a:t>
            </a:r>
            <a:endParaRPr lang="en-US" sz="3400">
              <a:solidFill>
                <a:srgbClr val="E06565"/>
              </a:solidFill>
              <a:ea typeface="Helvetica Neue Roman" panose="02000503000000020004" pitchFamily="2" charset="0"/>
              <a:cs typeface="Helvetica Neue Roman" panose="02000503000000020004" pitchFamily="2" charset="0"/>
            </a:endParaRPr>
          </a:p>
        </p:txBody>
      </p:sp>
      <p:pic>
        <p:nvPicPr>
          <p:cNvPr id="4" name="Picture 3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8F2CDF56-90CD-A58F-1881-76B47563C8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493" t="38194" r="19932" b="29502"/>
          <a:stretch>
            <a:fillRect/>
          </a:stretch>
        </p:blipFill>
        <p:spPr>
          <a:xfrm>
            <a:off x="10761304" y="6445019"/>
            <a:ext cx="1421557" cy="3791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E9AB71-A63D-0486-2038-1573E77B5EB0}"/>
              </a:ext>
            </a:extLst>
          </p:cNvPr>
          <p:cNvSpPr txBox="1"/>
          <p:nvPr/>
        </p:nvSpPr>
        <p:spPr>
          <a:xfrm>
            <a:off x="668593" y="1297858"/>
            <a:ext cx="9026895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A simple strand displacement implementation of forward and backpropagation steps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Using frameworks congenial to “catalytic” reactions</a:t>
            </a:r>
          </a:p>
          <a:p>
            <a:pPr lvl="1"/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Integrating synergistically with a chemical delay-line </a:t>
            </a:r>
            <a:br>
              <a:rPr lang="en-US"/>
            </a:br>
            <a:r>
              <a:rPr lang="en-US"/>
              <a:t>to implement a temporal information processing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Revamping the system to be more aligned to biomolecular computation</a:t>
            </a:r>
          </a:p>
        </p:txBody>
      </p:sp>
    </p:spTree>
    <p:extLst>
      <p:ext uri="{BB962C8B-B14F-4D97-AF65-F5344CB8AC3E}">
        <p14:creationId xmlns:p14="http://schemas.microsoft.com/office/powerpoint/2010/main" val="425658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A03A57E-918B-33BB-2950-7CED458CB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31F695F-0A29-3FAE-2D4F-09BA62B6855F}"/>
              </a:ext>
            </a:extLst>
          </p:cNvPr>
          <p:cNvSpPr txBox="1"/>
          <p:nvPr/>
        </p:nvSpPr>
        <p:spPr>
          <a:xfrm>
            <a:off x="1" y="355987"/>
            <a:ext cx="12182860" cy="584775"/>
          </a:xfrm>
          <a:prstGeom prst="rect">
            <a:avLst/>
          </a:prstGeom>
          <a:noFill/>
        </p:spPr>
        <p:txBody>
          <a:bodyPr wrap="square" lIns="90000" rIns="90000" rtlCol="0">
            <a:spAutoFit/>
          </a:bodyPr>
          <a:lstStyle/>
          <a:p>
            <a:pPr marL="630000"/>
            <a:r>
              <a:rPr lang="en-US" sz="3200">
                <a:solidFill>
                  <a:srgbClr val="E06565"/>
                </a:solidFill>
                <a:latin typeface="Helvetica Neue Roman" panose="02000503000000020004" pitchFamily="2" charset="0"/>
                <a:ea typeface="Helvetica Neue Roman" panose="02000503000000020004" pitchFamily="2" charset="0"/>
                <a:cs typeface="Helvetica Neue Roman" panose="02000503000000020004" pitchFamily="2" charset="0"/>
              </a:rPr>
              <a:t>ODE-based neural networks</a:t>
            </a:r>
          </a:p>
        </p:txBody>
      </p:sp>
      <p:pic>
        <p:nvPicPr>
          <p:cNvPr id="4" name="Picture 3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DC76DA62-AD30-A37C-E206-A86AC9DE4A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493" t="38194" r="19932" b="29502"/>
          <a:stretch>
            <a:fillRect/>
          </a:stretch>
        </p:blipFill>
        <p:spPr>
          <a:xfrm>
            <a:off x="10761304" y="6445019"/>
            <a:ext cx="1421557" cy="379115"/>
          </a:xfrm>
          <a:prstGeom prst="rect">
            <a:avLst/>
          </a:prstGeom>
        </p:spPr>
      </p:pic>
      <p:sp>
        <p:nvSpPr>
          <p:cNvPr id="109" name="TextBox 108">
            <a:extLst>
              <a:ext uri="{FF2B5EF4-FFF2-40B4-BE49-F238E27FC236}">
                <a16:creationId xmlns:a16="http://schemas.microsoft.com/office/drawing/2014/main" id="{EA47DDB0-62A5-CE9F-B5A2-F2404A349EEE}"/>
              </a:ext>
            </a:extLst>
          </p:cNvPr>
          <p:cNvSpPr txBox="1"/>
          <p:nvPr/>
        </p:nvSpPr>
        <p:spPr>
          <a:xfrm>
            <a:off x="737419" y="6528619"/>
            <a:ext cx="23342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solidFill>
                  <a:schemeClr val="accent1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Neural Ordinary Differential Equations</a:t>
            </a:r>
            <a:endParaRPr lang="en-US" sz="100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EF0A520-64AF-7DCD-8A41-E74D7A6DCE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708077" y="1882733"/>
            <a:ext cx="1488409" cy="284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8FCC1026-81F7-D82D-EAE9-9C0EF41FEB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/>
        </p:blipFill>
        <p:spPr bwMode="auto">
          <a:xfrm>
            <a:off x="3663252" y="1867628"/>
            <a:ext cx="1870384" cy="2861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reeform 5">
            <a:extLst>
              <a:ext uri="{FF2B5EF4-FFF2-40B4-BE49-F238E27FC236}">
                <a16:creationId xmlns:a16="http://schemas.microsoft.com/office/drawing/2014/main" id="{F7DDCACD-0864-1B72-6C84-6DC1C00F0225}"/>
              </a:ext>
            </a:extLst>
          </p:cNvPr>
          <p:cNvSpPr/>
          <p:nvPr/>
        </p:nvSpPr>
        <p:spPr>
          <a:xfrm>
            <a:off x="7516206" y="2804271"/>
            <a:ext cx="3382297" cy="973393"/>
          </a:xfrm>
          <a:custGeom>
            <a:avLst/>
            <a:gdLst>
              <a:gd name="connsiteX0" fmla="*/ 0 w 3382297"/>
              <a:gd name="connsiteY0" fmla="*/ 973393 h 973393"/>
              <a:gd name="connsiteX1" fmla="*/ 1179871 w 3382297"/>
              <a:gd name="connsiteY1" fmla="*/ 884903 h 973393"/>
              <a:gd name="connsiteX2" fmla="*/ 2566219 w 3382297"/>
              <a:gd name="connsiteY2" fmla="*/ 540774 h 973393"/>
              <a:gd name="connsiteX3" fmla="*/ 3382297 w 3382297"/>
              <a:gd name="connsiteY3" fmla="*/ 0 h 97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2297" h="973393">
                <a:moveTo>
                  <a:pt x="0" y="973393"/>
                </a:moveTo>
                <a:cubicBezTo>
                  <a:pt x="376084" y="965199"/>
                  <a:pt x="752168" y="957006"/>
                  <a:pt x="1179871" y="884903"/>
                </a:cubicBezTo>
                <a:cubicBezTo>
                  <a:pt x="1607574" y="812800"/>
                  <a:pt x="2199148" y="688258"/>
                  <a:pt x="2566219" y="540774"/>
                </a:cubicBezTo>
                <a:cubicBezTo>
                  <a:pt x="2933290" y="393290"/>
                  <a:pt x="3247923" y="57355"/>
                  <a:pt x="3382297" y="0"/>
                </a:cubicBezTo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LM Sans 10" pitchFamily="2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82E185E-1FC4-8A55-C5AD-D46F354276E9}"/>
              </a:ext>
            </a:extLst>
          </p:cNvPr>
          <p:cNvSpPr>
            <a:spLocks noChangeAspect="1"/>
          </p:cNvSpPr>
          <p:nvPr/>
        </p:nvSpPr>
        <p:spPr>
          <a:xfrm>
            <a:off x="7944304" y="3711488"/>
            <a:ext cx="108000" cy="108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LM Sans 10" pitchFamily="2" charset="77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90FAD60-4E29-0515-4535-0451625D24E5}"/>
              </a:ext>
            </a:extLst>
          </p:cNvPr>
          <p:cNvSpPr>
            <a:spLocks noChangeAspect="1"/>
          </p:cNvSpPr>
          <p:nvPr/>
        </p:nvSpPr>
        <p:spPr>
          <a:xfrm>
            <a:off x="8932448" y="3578753"/>
            <a:ext cx="108000" cy="108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LM Sans 10" pitchFamily="2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F7F4FA2-3AD1-6132-95D9-A5562EB9D07C}"/>
              </a:ext>
            </a:extLst>
          </p:cNvPr>
          <p:cNvSpPr>
            <a:spLocks noChangeAspect="1"/>
          </p:cNvSpPr>
          <p:nvPr/>
        </p:nvSpPr>
        <p:spPr>
          <a:xfrm>
            <a:off x="9714114" y="3387023"/>
            <a:ext cx="108000" cy="108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LM Sans 10" pitchFamily="2" charset="7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6F1D323-31AA-9DF2-A1B1-E438094FFB52}"/>
              </a:ext>
            </a:extLst>
          </p:cNvPr>
          <p:cNvSpPr>
            <a:spLocks noChangeAspect="1"/>
          </p:cNvSpPr>
          <p:nvPr/>
        </p:nvSpPr>
        <p:spPr>
          <a:xfrm>
            <a:off x="10564606" y="2949485"/>
            <a:ext cx="108000" cy="108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LM Sans 10" pitchFamily="2" charset="77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7DBD966-ABA5-377C-04D9-4AF3BD265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158" y="3308754"/>
            <a:ext cx="491902" cy="25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3B76243-D1D0-51B9-9116-91CD1A6081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91241" y="3277507"/>
            <a:ext cx="495869" cy="25199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AABAD37-C817-E7AB-0C11-CEC9E196676C}"/>
              </a:ext>
            </a:extLst>
          </p:cNvPr>
          <p:cNvSpPr txBox="1"/>
          <p:nvPr/>
        </p:nvSpPr>
        <p:spPr>
          <a:xfrm>
            <a:off x="9248919" y="315254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LM Sans 10" pitchFamily="2" charset="77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50B1DA-7959-D374-0DDA-354C3AF46713}"/>
              </a:ext>
            </a:extLst>
          </p:cNvPr>
          <p:cNvSpPr txBox="1"/>
          <p:nvPr/>
        </p:nvSpPr>
        <p:spPr>
          <a:xfrm>
            <a:off x="9401319" y="3098466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LM Sans 10" pitchFamily="2" charset="77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8F6D0BD-FF8A-C5E2-61A9-3E878454BDE5}"/>
              </a:ext>
            </a:extLst>
          </p:cNvPr>
          <p:cNvSpPr txBox="1"/>
          <p:nvPr/>
        </p:nvSpPr>
        <p:spPr>
          <a:xfrm>
            <a:off x="9553719" y="3014891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LM Sans 10" pitchFamily="2" charset="77"/>
              </a:rPr>
              <a:t>.</a:t>
            </a:r>
          </a:p>
        </p:txBody>
      </p:sp>
      <p:pic>
        <p:nvPicPr>
          <p:cNvPr id="16" name="Picture 12">
            <a:extLst>
              <a:ext uri="{FF2B5EF4-FFF2-40B4-BE49-F238E27FC236}">
                <a16:creationId xmlns:a16="http://schemas.microsoft.com/office/drawing/2014/main" id="{A5E75DE6-05E7-ECD5-27A1-ED6D97398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6622" y="2624879"/>
            <a:ext cx="514078" cy="25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>
            <a:extLst>
              <a:ext uri="{FF2B5EF4-FFF2-40B4-BE49-F238E27FC236}">
                <a16:creationId xmlns:a16="http://schemas.microsoft.com/office/drawing/2014/main" id="{204F5A26-2B75-F586-89DF-89586806C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2332" y="2694824"/>
            <a:ext cx="315789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ight Arrow 21">
            <a:extLst>
              <a:ext uri="{FF2B5EF4-FFF2-40B4-BE49-F238E27FC236}">
                <a16:creationId xmlns:a16="http://schemas.microsoft.com/office/drawing/2014/main" id="{DD746B43-8D31-0E94-C2F8-C5D7E4DC59B6}"/>
              </a:ext>
            </a:extLst>
          </p:cNvPr>
          <p:cNvSpPr/>
          <p:nvPr/>
        </p:nvSpPr>
        <p:spPr>
          <a:xfrm>
            <a:off x="5441401" y="3085207"/>
            <a:ext cx="1848304" cy="251999"/>
          </a:xfrm>
          <a:prstGeom prst="rightArrow">
            <a:avLst/>
          </a:prstGeom>
          <a:solidFill>
            <a:srgbClr val="5858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585858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62BC398-D071-02D6-1697-8B8A6DD1809E}"/>
              </a:ext>
            </a:extLst>
          </p:cNvPr>
          <p:cNvSpPr txBox="1"/>
          <p:nvPr/>
        </p:nvSpPr>
        <p:spPr>
          <a:xfrm>
            <a:off x="5530391" y="3262198"/>
            <a:ext cx="18133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continuous-time</a:t>
            </a:r>
          </a:p>
          <a:p>
            <a:pPr algn="ctr"/>
            <a:r>
              <a:rPr lang="en-US"/>
              <a:t>approximation</a:t>
            </a:r>
          </a:p>
        </p:txBody>
      </p:sp>
      <p:sp>
        <p:nvSpPr>
          <p:cNvPr id="26" name="Right Arrow 25">
            <a:extLst>
              <a:ext uri="{FF2B5EF4-FFF2-40B4-BE49-F238E27FC236}">
                <a16:creationId xmlns:a16="http://schemas.microsoft.com/office/drawing/2014/main" id="{2C4C8794-4F36-36BF-220C-0CF96FE6FE57}"/>
              </a:ext>
            </a:extLst>
          </p:cNvPr>
          <p:cNvSpPr/>
          <p:nvPr/>
        </p:nvSpPr>
        <p:spPr>
          <a:xfrm>
            <a:off x="2443353" y="3085207"/>
            <a:ext cx="561537" cy="251999"/>
          </a:xfrm>
          <a:prstGeom prst="rightArrow">
            <a:avLst/>
          </a:prstGeom>
          <a:solidFill>
            <a:srgbClr val="5858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585858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7D0485C-9D4D-18BC-C70D-51CFA3F0B23E}"/>
              </a:ext>
            </a:extLst>
          </p:cNvPr>
          <p:cNvSpPr txBox="1"/>
          <p:nvPr/>
        </p:nvSpPr>
        <p:spPr>
          <a:xfrm>
            <a:off x="3136616" y="2973596"/>
            <a:ext cx="9252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“residual” </a:t>
            </a:r>
          </a:p>
          <a:p>
            <a:pPr algn="ctr"/>
            <a:r>
              <a:rPr lang="en-US" sz="1200"/>
              <a:t>connection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9A234B77-E465-52A9-1540-51A6E92CC2EB}"/>
              </a:ext>
            </a:extLst>
          </p:cNvPr>
          <p:cNvSpPr/>
          <p:nvPr/>
        </p:nvSpPr>
        <p:spPr>
          <a:xfrm>
            <a:off x="3912690" y="1372682"/>
            <a:ext cx="1371507" cy="481780"/>
          </a:xfrm>
          <a:prstGeom prst="roundRect">
            <a:avLst/>
          </a:prstGeom>
          <a:solidFill>
            <a:srgbClr val="F8CFCC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ResNet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1EE07729-FE36-0C65-D2A2-CBD3AADBB882}"/>
              </a:ext>
            </a:extLst>
          </p:cNvPr>
          <p:cNvSpPr/>
          <p:nvPr/>
        </p:nvSpPr>
        <p:spPr>
          <a:xfrm>
            <a:off x="766527" y="1372682"/>
            <a:ext cx="1371507" cy="481780"/>
          </a:xfrm>
          <a:prstGeom prst="roundRect">
            <a:avLst>
              <a:gd name="adj" fmla="val 0"/>
            </a:avLst>
          </a:prstGeom>
          <a:solidFill>
            <a:srgbClr val="F8CFCC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FFNN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D8E2AB2E-95A1-1908-204F-EF4CB5F0C325}"/>
              </a:ext>
            </a:extLst>
          </p:cNvPr>
          <p:cNvSpPr/>
          <p:nvPr/>
        </p:nvSpPr>
        <p:spPr>
          <a:xfrm>
            <a:off x="8456657" y="1372682"/>
            <a:ext cx="1740572" cy="481780"/>
          </a:xfrm>
          <a:prstGeom prst="roundRect">
            <a:avLst>
              <a:gd name="adj" fmla="val 50000"/>
            </a:avLst>
          </a:prstGeom>
          <a:solidFill>
            <a:srgbClr val="F8CFCC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Neural ODE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A31A5C4-0339-E1E9-5B4B-D78A9F328155}"/>
                  </a:ext>
                </a:extLst>
              </p:cNvPr>
              <p:cNvSpPr txBox="1"/>
              <p:nvPr/>
            </p:nvSpPr>
            <p:spPr>
              <a:xfrm>
                <a:off x="9063627" y="4201560"/>
                <a:ext cx="827214" cy="5259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𝑑𝑧</m:t>
                          </m:r>
                        </m:num>
                        <m:den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b="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A31A5C4-0339-E1E9-5B4B-D78A9F3281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3627" y="4201560"/>
                <a:ext cx="827214" cy="525913"/>
              </a:xfrm>
              <a:prstGeom prst="rect">
                <a:avLst/>
              </a:prstGeom>
              <a:blipFill>
                <a:blip r:embed="rId10"/>
                <a:stretch>
                  <a:fillRect l="-5970" t="-2326" b="-139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4843E59-575F-9285-DB37-65222C81210C}"/>
                  </a:ext>
                </a:extLst>
              </p:cNvPr>
              <p:cNvSpPr txBox="1"/>
              <p:nvPr/>
            </p:nvSpPr>
            <p:spPr>
              <a:xfrm>
                <a:off x="8306849" y="4665706"/>
                <a:ext cx="2340769" cy="8912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>
                          <a:latin typeface="Cambria Math" panose="02040503050406030204" pitchFamily="18" charset="0"/>
                        </a:rPr>
                        <m:t>𝑧</m:t>
                      </m:r>
                      <m:d>
                        <m:d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e>
                      </m:d>
                      <m:r>
                        <a:rPr lang="en-US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𝑧</m:t>
                      </m:r>
                      <m:d>
                        <m:d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b="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limLoc m:val="undOvr"/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24"/>
                                </m:rPr>
                                <a:rPr lang="en-US" b="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m:rPr>
                                  <m:brk m:alnAt="24"/>
                                </m:rPr>
                                <a:rPr lang="en-US" b="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sub>
                          </m:sSub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4843E59-575F-9285-DB37-65222C8121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6849" y="4665706"/>
                <a:ext cx="2340769" cy="891270"/>
              </a:xfrm>
              <a:prstGeom prst="rect">
                <a:avLst/>
              </a:prstGeom>
              <a:blipFill>
                <a:blip r:embed="rId11"/>
                <a:stretch>
                  <a:fillRect l="-541" t="-112676" r="-10811" b="-1732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24965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4019403-23B3-838F-F0F9-2E8D67D46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EC695C7-AB80-52EA-3F52-0C7618347A60}"/>
              </a:ext>
            </a:extLst>
          </p:cNvPr>
          <p:cNvSpPr txBox="1"/>
          <p:nvPr/>
        </p:nvSpPr>
        <p:spPr>
          <a:xfrm>
            <a:off x="1" y="355987"/>
            <a:ext cx="12182860" cy="584775"/>
          </a:xfrm>
          <a:prstGeom prst="rect">
            <a:avLst/>
          </a:prstGeom>
          <a:noFill/>
        </p:spPr>
        <p:txBody>
          <a:bodyPr wrap="square" lIns="90000" rIns="90000" rtlCol="0">
            <a:spAutoFit/>
          </a:bodyPr>
          <a:lstStyle/>
          <a:p>
            <a:pPr marL="630000"/>
            <a:r>
              <a:rPr lang="en-US" sz="3200">
                <a:solidFill>
                  <a:srgbClr val="E06565"/>
                </a:solidFill>
                <a:ea typeface="Helvetica Neue Roman" panose="02000503000000020004" pitchFamily="2" charset="0"/>
                <a:cs typeface="Helvetica Neue Roman" panose="02000503000000020004" pitchFamily="2" charset="0"/>
              </a:rPr>
              <a:t>From Neural ODEs to Neural CRNs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5109604-68BE-CD75-1D27-5E8AB2CA3E64}"/>
                  </a:ext>
                </a:extLst>
              </p:cNvPr>
              <p:cNvSpPr txBox="1"/>
              <p:nvPr/>
            </p:nvSpPr>
            <p:spPr>
              <a:xfrm>
                <a:off x="727587" y="1337187"/>
                <a:ext cx="9583073" cy="43644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000" b="0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</m:oMath>
                </a14:m>
                <a:r>
                  <a:rPr lang="en-US" sz="2000"/>
                  <a:t> should be a polynomial function (e.g.,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r>
                      <a:rPr lang="en-US" sz="2000" b="1" i="1">
                        <a:solidFill>
                          <a:schemeClr val="bg2">
                            <a:lumMod val="2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1" i="1">
                        <a:solidFill>
                          <a:schemeClr val="bg2">
                            <a:lumMod val="2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000" b="1" i="1">
                        <a:solidFill>
                          <a:schemeClr val="bg2">
                            <a:lumMod val="25000"/>
                          </a:schemeClr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000" b="1" i="1">
                        <a:solidFill>
                          <a:schemeClr val="bg2">
                            <a:lumMod val="25000"/>
                          </a:schemeClr>
                        </a:solidFill>
                        <a:latin typeface="Cambria Math" panose="02040503050406030204" pitchFamily="18" charset="0"/>
                      </a:rPr>
                      <m:t>𝒛</m:t>
                    </m:r>
                    <m:r>
                      <a:rPr lang="en-US" sz="2000" b="1" i="1">
                        <a:solidFill>
                          <a:schemeClr val="bg2">
                            <a:lumMod val="25000"/>
                          </a:schemeClr>
                        </a:solidFill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sz="2000" i="1">
                        <a:solidFill>
                          <a:schemeClr val="bg2">
                            <a:lumMod val="25000"/>
                          </a:schemeClr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sz="2000" i="1">
                        <a:solidFill>
                          <a:schemeClr val="bg2">
                            <a:lumMod val="25000"/>
                          </a:schemeClr>
                        </a:solidFill>
                        <a:latin typeface="Cambria Math" panose="02040503050406030204" pitchFamily="18" charset="0"/>
                      </a:rPr>
                      <m:t>⊙</m:t>
                    </m:r>
                    <m:r>
                      <a:rPr lang="en-US" sz="2000" b="1" i="1">
                        <a:solidFill>
                          <a:schemeClr val="bg2">
                            <a:lumMod val="2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000" b="1" i="1">
                        <a:solidFill>
                          <a:schemeClr val="bg2">
                            <a:lumMod val="2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000" i="1">
                        <a:solidFill>
                          <a:schemeClr val="bg2">
                            <a:lumMod val="25000"/>
                          </a:schemeClr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000" b="1" i="1">
                        <a:solidFill>
                          <a:schemeClr val="bg2">
                            <a:lumMod val="25000"/>
                          </a:schemeClr>
                        </a:solidFill>
                        <a:latin typeface="Cambria Math" panose="02040503050406030204" pitchFamily="18" charset="0"/>
                      </a:rPr>
                      <m:t>𝒛</m:t>
                    </m:r>
                    <m:r>
                      <a:rPr lang="en-US" sz="2000" b="1" i="1">
                        <a:solidFill>
                          <a:schemeClr val="bg2">
                            <a:lumMod val="25000"/>
                          </a:schemeClr>
                        </a:solidFill>
                        <a:latin typeface="Cambria Math" panose="02040503050406030204" pitchFamily="18" charset="0"/>
                      </a:rPr>
                      <m:t>⊙</m:t>
                    </m:r>
                    <m:r>
                      <a:rPr lang="en-US" sz="2000" b="1" i="1">
                        <a:solidFill>
                          <a:schemeClr val="bg2">
                            <a:lumMod val="25000"/>
                          </a:schemeClr>
                        </a:solidFill>
                        <a:latin typeface="Cambria Math" panose="02040503050406030204" pitchFamily="18" charset="0"/>
                      </a:rPr>
                      <m:t>𝒛</m:t>
                    </m:r>
                  </m:oMath>
                </a14:m>
                <a:r>
                  <a:rPr lang="en-US" sz="2000"/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00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/>
                  <a:t>Neither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000" b="0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</m:oMath>
                </a14:m>
                <a:r>
                  <a:rPr lang="en-US" sz="2000"/>
                  <a:t> nor its gradients must diverge  (Anderson </a:t>
                </a:r>
                <a:r>
                  <a:rPr lang="en-US" sz="2000" i="1"/>
                  <a:t>et al. 2020)</a:t>
                </a:r>
                <a:endParaRPr lang="en-US" i="1"/>
              </a:p>
              <a:p>
                <a:pPr lvl="1"/>
                <a:endParaRPr lang="en-US" i="1"/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000"/>
                  <a:t>Invert the parity sign in the feedback phase </a:t>
                </a:r>
                <a14:m>
                  <m:oMath xmlns:m="http://schemas.openxmlformats.org/officeDocument/2006/math">
                    <m:r>
                      <a:rPr lang="en-US" sz="2000" b="0" i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000" b="0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2000" b="0" i="1">
                        <a:latin typeface="Cambria Math" panose="02040503050406030204" pitchFamily="18" charset="0"/>
                      </a:rPr>
                      <m:t>𝜏</m:t>
                    </m:r>
                    <m:r>
                      <a:rPr lang="en-US" sz="2000" b="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000" b="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000" b="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/>
              </a:p>
              <a:p>
                <a:pPr marL="742950" lvl="1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/>
                  <a:t>Convert </a:t>
                </a:r>
                <a:r>
                  <a:rPr lang="en-US">
                    <a:solidFill>
                      <a:schemeClr val="accent1"/>
                    </a:solidFill>
                  </a:rPr>
                  <a:t>backward time integration</a:t>
                </a:r>
                <a:r>
                  <a:rPr lang="en-US"/>
                  <a:t> in Neural ODEs into a forward time CRN system</a:t>
                </a:r>
              </a:p>
              <a:p>
                <a:pPr lvl="1"/>
                <a:endParaRPr lang="en-US"/>
              </a:p>
              <a:p>
                <a:pPr lvl="1"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d</m:t>
                              </m:r>
                              <m:r>
                                <a:rPr lang="en-US" b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𝐠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dt</m:t>
                          </m:r>
                        </m:den>
                      </m:f>
                      <m:r>
                        <a:rPr lang="en-US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en-US" b="1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𝐚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sup>
                      </m:sSup>
                      <m:f>
                        <m:fPr>
                          <m:ctrlPr>
                            <a:rPr lang="en-US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𝜕𝜃</m:t>
                          </m:r>
                        </m:den>
                      </m:f>
                      <m:r>
                        <a:rPr lang="en-US" b="0" i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 →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𝐶𝑅𝑁</m:t>
                      </m:r>
                      <m:d>
                        <m:d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d</m:t>
                                  </m:r>
                                  <m:r>
                                    <a:rPr lang="en-US" b="1">
                                      <a:latin typeface="Cambria Math" panose="02040503050406030204" pitchFamily="18" charset="0"/>
                                    </a:rPr>
                                    <m:t>𝐠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sub>
                              </m:sSub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dt</m:t>
                              </m:r>
                            </m:den>
                          </m:f>
                          <m:r>
                            <a:rPr lang="en-US">
                              <a:latin typeface="Cambria Math" panose="020405030504060302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𝐚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p>
                          </m:sSup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𝜕𝜃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i="1"/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</m:oMath>
                </a14:m>
                <a:r>
                  <a:rPr lang="en-US"/>
                  <a:t> should be a lower order polynomial</a:t>
                </a:r>
              </a:p>
              <a:p>
                <a:pPr marL="742950" lvl="1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/>
                  <a:t>Order directly affects the corresponding reaction molecularity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i="1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5109604-68BE-CD75-1D27-5E8AB2CA3E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587" y="1337187"/>
                <a:ext cx="9583073" cy="4364400"/>
              </a:xfrm>
              <a:prstGeom prst="rect">
                <a:avLst/>
              </a:prstGeom>
              <a:blipFill>
                <a:blip r:embed="rId3"/>
                <a:stretch>
                  <a:fillRect l="-530" t="-8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7805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DBEFB7-6B4B-524C-F9FB-32AD090A861C}"/>
              </a:ext>
            </a:extLst>
          </p:cNvPr>
          <p:cNvSpPr txBox="1"/>
          <p:nvPr/>
        </p:nvSpPr>
        <p:spPr>
          <a:xfrm>
            <a:off x="331372" y="413216"/>
            <a:ext cx="11709399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>
                <a:solidFill>
                  <a:srgbClr val="E06565"/>
                </a:solidFill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Towards adaptive biochemical circuits </a:t>
            </a:r>
            <a:r>
              <a:rPr lang="en-US" sz="3100" i="1">
                <a:solidFill>
                  <a:srgbClr val="E06565"/>
                </a:solidFill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in situ</a:t>
            </a:r>
          </a:p>
        </p:txBody>
      </p:sp>
      <p:pic>
        <p:nvPicPr>
          <p:cNvPr id="3" name="Picture 2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3711CF6B-A91E-9783-FAF8-265454FAAC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493" t="38194" r="19932" b="29502"/>
          <a:stretch>
            <a:fillRect/>
          </a:stretch>
        </p:blipFill>
        <p:spPr>
          <a:xfrm>
            <a:off x="10761304" y="6445019"/>
            <a:ext cx="1421557" cy="37911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11563C2-D789-E5FA-34BF-59517D48D67E}"/>
              </a:ext>
            </a:extLst>
          </p:cNvPr>
          <p:cNvSpPr txBox="1"/>
          <p:nvPr/>
        </p:nvSpPr>
        <p:spPr>
          <a:xfrm>
            <a:off x="6665884" y="3881505"/>
            <a:ext cx="3963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ym typeface="Wingdings" pitchFamily="2" charset="2"/>
              </a:rPr>
              <a:t> </a:t>
            </a:r>
            <a:r>
              <a:rPr lang="en-US"/>
              <a:t>Adaptive therapeutics, diagnostics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08E171-F227-AFA4-C631-E202194F19EA}"/>
              </a:ext>
            </a:extLst>
          </p:cNvPr>
          <p:cNvSpPr txBox="1"/>
          <p:nvPr/>
        </p:nvSpPr>
        <p:spPr>
          <a:xfrm>
            <a:off x="6665884" y="2773896"/>
            <a:ext cx="5202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ym typeface="Wingdings" pitchFamily="2" charset="2"/>
              </a:rPr>
              <a:t> </a:t>
            </a:r>
            <a:r>
              <a:rPr lang="en-US"/>
              <a:t>To monitor dynamic biochemical environments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D0F2AC2-8B47-318A-4F69-7539078F6519}"/>
              </a:ext>
            </a:extLst>
          </p:cNvPr>
          <p:cNvSpPr txBox="1"/>
          <p:nvPr/>
        </p:nvSpPr>
        <p:spPr>
          <a:xfrm>
            <a:off x="690934" y="1070512"/>
            <a:ext cx="8149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Learning and adaptation are inherent in biological systems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BB965EB-64CB-5AC7-EE19-2385F350826D}"/>
              </a:ext>
            </a:extLst>
          </p:cNvPr>
          <p:cNvSpPr txBox="1"/>
          <p:nvPr/>
        </p:nvSpPr>
        <p:spPr>
          <a:xfrm>
            <a:off x="690934" y="4709709"/>
            <a:ext cx="3177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Slime molds display intelligent foraging behaviors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939D1D9-7156-4ED6-EBCB-B185B08D857B}"/>
              </a:ext>
            </a:extLst>
          </p:cNvPr>
          <p:cNvSpPr txBox="1"/>
          <p:nvPr/>
        </p:nvSpPr>
        <p:spPr>
          <a:xfrm>
            <a:off x="6318291" y="2029712"/>
            <a:ext cx="48178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Adaptive behavior in synthetic circuits: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D4CBFDF-587E-DDEA-EB24-10F427012751}"/>
              </a:ext>
            </a:extLst>
          </p:cNvPr>
          <p:cNvSpPr txBox="1"/>
          <p:nvPr/>
        </p:nvSpPr>
        <p:spPr>
          <a:xfrm>
            <a:off x="6669159" y="3327700"/>
            <a:ext cx="3744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ym typeface="Wingdings" pitchFamily="2" charset="2"/>
              </a:rPr>
              <a:t> </a:t>
            </a:r>
            <a:r>
              <a:rPr lang="en-US"/>
              <a:t>Decision-making in artifical cells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0150B893-5218-AE9E-11C9-37DB227968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66" b="78891" l="9145" r="82303"/>
                    </a14:imgEffect>
                  </a14:imgLayer>
                </a14:imgProps>
              </a:ext>
            </a:extLst>
          </a:blip>
          <a:srcRect r="8552" b="12344"/>
          <a:stretch>
            <a:fillRect/>
          </a:stretch>
        </p:blipFill>
        <p:spPr>
          <a:xfrm>
            <a:off x="3811260" y="4697968"/>
            <a:ext cx="1670433" cy="1818284"/>
          </a:xfrm>
          <a:prstGeom prst="rect">
            <a:avLst/>
          </a:prstGeom>
        </p:spPr>
      </p:pic>
      <p:grpSp>
        <p:nvGrpSpPr>
          <p:cNvPr id="57" name="Group 56">
            <a:extLst>
              <a:ext uri="{FF2B5EF4-FFF2-40B4-BE49-F238E27FC236}">
                <a16:creationId xmlns:a16="http://schemas.microsoft.com/office/drawing/2014/main" id="{7AAEB9BD-8609-19B4-A3B2-A04D8110921C}"/>
              </a:ext>
            </a:extLst>
          </p:cNvPr>
          <p:cNvGrpSpPr/>
          <p:nvPr/>
        </p:nvGrpSpPr>
        <p:grpSpPr>
          <a:xfrm>
            <a:off x="6777316" y="4275709"/>
            <a:ext cx="3997050" cy="2240543"/>
            <a:chOff x="6669159" y="4275709"/>
            <a:chExt cx="3997050" cy="2240543"/>
          </a:xfrm>
        </p:grpSpPr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A422444C-78F3-FC38-3039-2F7C576A383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3776" t="12097" b="6997"/>
            <a:stretch>
              <a:fillRect/>
            </a:stretch>
          </p:blipFill>
          <p:spPr>
            <a:xfrm>
              <a:off x="6669159" y="4275709"/>
              <a:ext cx="3997050" cy="2240543"/>
            </a:xfrm>
            <a:prstGeom prst="rect">
              <a:avLst/>
            </a:prstGeom>
          </p:spPr>
        </p:pic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75D30899-F7B1-6DF5-DB25-15AB58B28ABC}"/>
                </a:ext>
              </a:extLst>
            </p:cNvPr>
            <p:cNvSpPr/>
            <p:nvPr/>
          </p:nvSpPr>
          <p:spPr>
            <a:xfrm>
              <a:off x="8541627" y="4572000"/>
              <a:ext cx="838347" cy="442452"/>
            </a:xfrm>
            <a:prstGeom prst="rect">
              <a:avLst/>
            </a:prstGeom>
            <a:solidFill>
              <a:srgbClr val="FFD9C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ED262012-DE4C-9BE1-58ED-924090C5B4EC}"/>
              </a:ext>
            </a:extLst>
          </p:cNvPr>
          <p:cNvSpPr txBox="1"/>
          <p:nvPr/>
        </p:nvSpPr>
        <p:spPr>
          <a:xfrm>
            <a:off x="10072892" y="5619718"/>
            <a:ext cx="1402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solidFill>
                  <a:schemeClr val="accent6">
                    <a:lumMod val="75000"/>
                  </a:schemeClr>
                </a:solidFill>
              </a:rPr>
              <a:t>Therapeutic</a:t>
            </a:r>
          </a:p>
          <a:p>
            <a:pPr algn="ctr"/>
            <a:r>
              <a:rPr lang="en-US">
                <a:solidFill>
                  <a:schemeClr val="accent6">
                    <a:lumMod val="75000"/>
                  </a:schemeClr>
                </a:solidFill>
              </a:rPr>
              <a:t>molecule</a:t>
            </a: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9D9A5522-3DE4-A4E6-5037-76840F022FEC}"/>
              </a:ext>
            </a:extLst>
          </p:cNvPr>
          <p:cNvGrpSpPr/>
          <p:nvPr/>
        </p:nvGrpSpPr>
        <p:grpSpPr>
          <a:xfrm>
            <a:off x="921708" y="2314990"/>
            <a:ext cx="4338308" cy="1863085"/>
            <a:chOff x="921708" y="1666060"/>
            <a:chExt cx="4338308" cy="1863085"/>
          </a:xfrm>
        </p:grpSpPr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C68054D6-BB02-F54C-7385-052FD8FCC62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26332" t="3235" r="29253" b="17589"/>
            <a:stretch>
              <a:fillRect/>
            </a:stretch>
          </p:blipFill>
          <p:spPr>
            <a:xfrm flipH="1">
              <a:off x="2191484" y="1871725"/>
              <a:ext cx="660145" cy="1176783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16B370D-695A-AB23-9D37-AFE515EAE6BF}"/>
                </a:ext>
              </a:extLst>
            </p:cNvPr>
            <p:cNvSpPr txBox="1"/>
            <p:nvPr/>
          </p:nvSpPr>
          <p:spPr>
            <a:xfrm>
              <a:off x="1184338" y="3155365"/>
              <a:ext cx="1009635" cy="369332"/>
            </a:xfrm>
            <a:prstGeom prst="rect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/>
                <a:t>Training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FEDA9E85-936B-B931-F58B-9D8A3B9627C2}"/>
                </a:ext>
              </a:extLst>
            </p:cNvPr>
            <p:cNvSpPr txBox="1"/>
            <p:nvPr/>
          </p:nvSpPr>
          <p:spPr>
            <a:xfrm>
              <a:off x="1618245" y="2290637"/>
              <a:ext cx="3193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+</a:t>
              </a:r>
            </a:p>
          </p:txBody>
        </p:sp>
        <p:pic>
          <p:nvPicPr>
            <p:cNvPr id="68" name="Graphic 67" descr="Lightning bolt with solid fill">
              <a:extLst>
                <a:ext uri="{FF2B5EF4-FFF2-40B4-BE49-F238E27FC236}">
                  <a16:creationId xmlns:a16="http://schemas.microsoft.com/office/drawing/2014/main" id="{462297D5-6173-5965-72B1-5725DDBC7B0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563782" y="2616949"/>
              <a:ext cx="457200" cy="457200"/>
            </a:xfrm>
            <a:prstGeom prst="rect">
              <a:avLst/>
            </a:prstGeom>
          </p:spPr>
        </p:pic>
        <p:pic>
          <p:nvPicPr>
            <p:cNvPr id="72" name="Graphic 71" descr="Lights On with solid fill">
              <a:extLst>
                <a:ext uri="{FF2B5EF4-FFF2-40B4-BE49-F238E27FC236}">
                  <a16:creationId xmlns:a16="http://schemas.microsoft.com/office/drawing/2014/main" id="{9A140118-5EAD-6CFA-9650-5765F7EC890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447831" y="1666060"/>
              <a:ext cx="660145" cy="660145"/>
            </a:xfrm>
            <a:prstGeom prst="rect">
              <a:avLst/>
            </a:prstGeom>
          </p:spPr>
        </p:pic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65117965-7A4B-80FA-07D8-5409DA99A9AF}"/>
                </a:ext>
              </a:extLst>
            </p:cNvPr>
            <p:cNvSpPr txBox="1"/>
            <p:nvPr/>
          </p:nvSpPr>
          <p:spPr>
            <a:xfrm>
              <a:off x="921708" y="1777465"/>
              <a:ext cx="5052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CS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2099B169-F6E8-313B-F944-803543C64B09}"/>
                </a:ext>
              </a:extLst>
            </p:cNvPr>
            <p:cNvSpPr txBox="1"/>
            <p:nvPr/>
          </p:nvSpPr>
          <p:spPr>
            <a:xfrm>
              <a:off x="921708" y="2616949"/>
              <a:ext cx="5052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US</a:t>
              </a:r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4B7B2744-E1D0-2E42-CDEC-10C9EE8454D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26332" t="3235" r="29253" b="17589"/>
            <a:stretch>
              <a:fillRect/>
            </a:stretch>
          </p:blipFill>
          <p:spPr>
            <a:xfrm flipH="1">
              <a:off x="3844384" y="1956345"/>
              <a:ext cx="660145" cy="1176783"/>
            </a:xfrm>
            <a:prstGeom prst="rect">
              <a:avLst/>
            </a:prstGeom>
          </p:spPr>
        </p:pic>
        <p:pic>
          <p:nvPicPr>
            <p:cNvPr id="76" name="Graphic 75" descr="Lights On with solid fill">
              <a:extLst>
                <a:ext uri="{FF2B5EF4-FFF2-40B4-BE49-F238E27FC236}">
                  <a16:creationId xmlns:a16="http://schemas.microsoft.com/office/drawing/2014/main" id="{09D01CE4-888C-906D-82D7-9E67CA83B61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100731" y="1750680"/>
              <a:ext cx="660145" cy="660145"/>
            </a:xfrm>
            <a:prstGeom prst="rect">
              <a:avLst/>
            </a:prstGeom>
          </p:spPr>
        </p:pic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02978B2C-C348-7019-F63A-6802E24B4F23}"/>
                </a:ext>
              </a:extLst>
            </p:cNvPr>
            <p:cNvCxnSpPr/>
            <p:nvPr/>
          </p:nvCxnSpPr>
          <p:spPr>
            <a:xfrm>
              <a:off x="4504529" y="2231417"/>
              <a:ext cx="716400" cy="0"/>
            </a:xfrm>
            <a:prstGeom prst="straightConnector1">
              <a:avLst/>
            </a:prstGeom>
            <a:ln w="19050">
              <a:solidFill>
                <a:srgbClr val="585858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2CB90FFB-AC39-B313-EDD4-5A2ABA5607C5}"/>
                </a:ext>
              </a:extLst>
            </p:cNvPr>
            <p:cNvSpPr txBox="1"/>
            <p:nvPr/>
          </p:nvSpPr>
          <p:spPr>
            <a:xfrm>
              <a:off x="4588037" y="1800960"/>
              <a:ext cx="671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/>
                <a:t>flees</a:t>
              </a:r>
            </a:p>
          </p:txBody>
        </p: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06397FA9-216A-3CA2-4EBC-3CCF0A0C98C1}"/>
                </a:ext>
              </a:extLst>
            </p:cNvPr>
            <p:cNvCxnSpPr/>
            <p:nvPr/>
          </p:nvCxnSpPr>
          <p:spPr>
            <a:xfrm>
              <a:off x="2985043" y="1777465"/>
              <a:ext cx="0" cy="1737754"/>
            </a:xfrm>
            <a:prstGeom prst="line">
              <a:avLst/>
            </a:prstGeom>
            <a:ln w="19050">
              <a:solidFill>
                <a:srgbClr val="58585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42AE09CC-AC3A-BC9C-4C08-BD96B48D5801}"/>
                </a:ext>
              </a:extLst>
            </p:cNvPr>
            <p:cNvSpPr txBox="1"/>
            <p:nvPr/>
          </p:nvSpPr>
          <p:spPr>
            <a:xfrm>
              <a:off x="3665975" y="3159813"/>
              <a:ext cx="1261884" cy="369332"/>
            </a:xfrm>
            <a:prstGeom prst="rect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/>
                <a:t>Later on…</a:t>
              </a:r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D5676299-9020-26A8-6B2B-7AF57DFC1414}"/>
              </a:ext>
            </a:extLst>
          </p:cNvPr>
          <p:cNvSpPr txBox="1"/>
          <p:nvPr/>
        </p:nvSpPr>
        <p:spPr>
          <a:xfrm>
            <a:off x="690934" y="1720774"/>
            <a:ext cx="4634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Paramecia could be classically conditioned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359523A-0FBC-ED82-D59A-A96C0A5FFF48}"/>
              </a:ext>
            </a:extLst>
          </p:cNvPr>
          <p:cNvSpPr txBox="1"/>
          <p:nvPr/>
        </p:nvSpPr>
        <p:spPr>
          <a:xfrm>
            <a:off x="816077" y="6056671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D87F0CCB-2F88-3ED4-5011-477FD1BFA919}"/>
              </a:ext>
            </a:extLst>
          </p:cNvPr>
          <p:cNvSpPr txBox="1"/>
          <p:nvPr/>
        </p:nvSpPr>
        <p:spPr>
          <a:xfrm>
            <a:off x="6489761" y="5024285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2">
                    <a:lumMod val="75000"/>
                  </a:schemeClr>
                </a:solidFill>
              </a:rPr>
              <a:t>biomarkers</a:t>
            </a:r>
          </a:p>
        </p:txBody>
      </p:sp>
    </p:spTree>
    <p:extLst>
      <p:ext uri="{BB962C8B-B14F-4D97-AF65-F5344CB8AC3E}">
        <p14:creationId xmlns:p14="http://schemas.microsoft.com/office/powerpoint/2010/main" val="234197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5" grpId="0"/>
      <p:bldP spid="26" grpId="0"/>
      <p:bldP spid="58" grpId="0"/>
      <p:bldP spid="8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14B58-4FC7-58C9-BFAA-FC4419FD0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E5ED5C-CBAF-434E-7868-C51C5C6B4661}"/>
              </a:ext>
            </a:extLst>
          </p:cNvPr>
          <p:cNvSpPr txBox="1"/>
          <p:nvPr/>
        </p:nvSpPr>
        <p:spPr>
          <a:xfrm>
            <a:off x="1" y="355987"/>
            <a:ext cx="12182860" cy="615553"/>
          </a:xfrm>
          <a:prstGeom prst="rect">
            <a:avLst/>
          </a:prstGeom>
          <a:noFill/>
        </p:spPr>
        <p:txBody>
          <a:bodyPr wrap="square" lIns="90000" rIns="90000" rtlCol="0">
            <a:spAutoFit/>
          </a:bodyPr>
          <a:lstStyle/>
          <a:p>
            <a:pPr marL="630000"/>
            <a:r>
              <a:rPr lang="en-US" sz="3400">
                <a:solidFill>
                  <a:srgbClr val="E06565"/>
                </a:solidFill>
                <a:ea typeface="Helvetica Neue Light" panose="02000403000000020004" pitchFamily="2" charset="0"/>
                <a:cs typeface="Helvetica Neue Roman" panose="02000503000000020004" pitchFamily="2" charset="0"/>
              </a:rPr>
              <a:t>Learning is typically associated with neural networks</a:t>
            </a:r>
          </a:p>
        </p:txBody>
      </p:sp>
      <p:pic>
        <p:nvPicPr>
          <p:cNvPr id="4" name="Picture 3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4E90F7C3-2DFB-5255-9E12-C1BC7AD1C8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493" t="38194" r="19932" b="29502"/>
          <a:stretch>
            <a:fillRect/>
          </a:stretch>
        </p:blipFill>
        <p:spPr>
          <a:xfrm>
            <a:off x="10761304" y="6445019"/>
            <a:ext cx="1421557" cy="3791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925116-9FD5-7962-9234-47D739AEB094}"/>
              </a:ext>
            </a:extLst>
          </p:cNvPr>
          <p:cNvSpPr txBox="1"/>
          <p:nvPr/>
        </p:nvSpPr>
        <p:spPr>
          <a:xfrm>
            <a:off x="714176" y="22638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>
              <a:latin typeface="LM Sans 10" pitchFamily="2" charset="77"/>
            </a:endParaRPr>
          </a:p>
        </p:txBody>
      </p:sp>
      <p:pic>
        <p:nvPicPr>
          <p:cNvPr id="4102" name="Picture 6">
            <a:extLst>
              <a:ext uri="{FF2B5EF4-FFF2-40B4-BE49-F238E27FC236}">
                <a16:creationId xmlns:a16="http://schemas.microsoft.com/office/drawing/2014/main" id="{2CC5B213-5262-7451-7125-6563047E7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655" y="1889140"/>
            <a:ext cx="4562983" cy="2487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22AD534B-4D1C-31C1-DC88-E44761668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015" y="1889139"/>
            <a:ext cx="4562983" cy="248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B3007F4-EA93-C1ED-7D23-345C240E99DF}"/>
              </a:ext>
            </a:extLst>
          </p:cNvPr>
          <p:cNvSpPr txBox="1"/>
          <p:nvPr/>
        </p:nvSpPr>
        <p:spPr>
          <a:xfrm>
            <a:off x="1986117" y="4750887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7030A0"/>
                </a:solidFill>
              </a:rPr>
              <a:t>Feedforward phase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1E0AF6-E0A1-A790-7EFC-2BB64A4779E9}"/>
              </a:ext>
            </a:extLst>
          </p:cNvPr>
          <p:cNvSpPr txBox="1"/>
          <p:nvPr/>
        </p:nvSpPr>
        <p:spPr>
          <a:xfrm>
            <a:off x="7891435" y="4750887"/>
            <a:ext cx="1890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E06565"/>
                </a:solidFill>
              </a:rPr>
              <a:t>Feedback phase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8D7938-AB39-BB78-7048-7D15C24DAA97}"/>
              </a:ext>
            </a:extLst>
          </p:cNvPr>
          <p:cNvSpPr txBox="1"/>
          <p:nvPr/>
        </p:nvSpPr>
        <p:spPr>
          <a:xfrm>
            <a:off x="6382147" y="5304661"/>
            <a:ext cx="5006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Learning through </a:t>
            </a:r>
            <a:r>
              <a:rPr lang="en-US" i="1"/>
              <a:t>adjoint state backpropagation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67DA70-8DEB-3CE1-93A8-7AFADA4BF498}"/>
              </a:ext>
            </a:extLst>
          </p:cNvPr>
          <p:cNvSpPr txBox="1"/>
          <p:nvPr/>
        </p:nvSpPr>
        <p:spPr>
          <a:xfrm>
            <a:off x="6762539" y="5816465"/>
            <a:ext cx="4348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Using chain rule of partial differentiation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87B27E-055C-6615-30D5-4B9D0DCC91CD}"/>
              </a:ext>
            </a:extLst>
          </p:cNvPr>
          <p:cNvSpPr txBox="1"/>
          <p:nvPr/>
        </p:nvSpPr>
        <p:spPr>
          <a:xfrm>
            <a:off x="714176" y="1115423"/>
            <a:ext cx="84609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/>
              <a:t>Compact representations and gradient descent-based learning protocols </a:t>
            </a:r>
          </a:p>
        </p:txBody>
      </p:sp>
    </p:spTree>
    <p:extLst>
      <p:ext uri="{BB962C8B-B14F-4D97-AF65-F5344CB8AC3E}">
        <p14:creationId xmlns:p14="http://schemas.microsoft.com/office/powerpoint/2010/main" val="1027581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C7A5B-6C29-C13F-080B-2ECF6F181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84CC3DC-20C2-9432-EEEA-AB8EB2D7FDEA}"/>
              </a:ext>
            </a:extLst>
          </p:cNvPr>
          <p:cNvSpPr txBox="1"/>
          <p:nvPr/>
        </p:nvSpPr>
        <p:spPr>
          <a:xfrm>
            <a:off x="1" y="355987"/>
            <a:ext cx="12182860" cy="584775"/>
          </a:xfrm>
          <a:prstGeom prst="rect">
            <a:avLst/>
          </a:prstGeom>
          <a:noFill/>
        </p:spPr>
        <p:txBody>
          <a:bodyPr wrap="square" lIns="90000" rIns="90000" rtlCol="0">
            <a:spAutoFit/>
          </a:bodyPr>
          <a:lstStyle/>
          <a:p>
            <a:pPr marL="630000"/>
            <a:r>
              <a:rPr lang="en-US" sz="3200">
                <a:solidFill>
                  <a:srgbClr val="E06565"/>
                </a:solidFill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rPr>
              <a:t>Chemical implementations of neural networks</a:t>
            </a:r>
          </a:p>
        </p:txBody>
      </p:sp>
      <p:pic>
        <p:nvPicPr>
          <p:cNvPr id="4" name="Picture 3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95A67861-7917-1FF2-6555-C8EAE93830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493" t="38194" r="19932" b="29502"/>
          <a:stretch>
            <a:fillRect/>
          </a:stretch>
        </p:blipFill>
        <p:spPr>
          <a:xfrm>
            <a:off x="10761304" y="6445019"/>
            <a:ext cx="1421557" cy="379115"/>
          </a:xfrm>
          <a:prstGeom prst="rect">
            <a:avLst/>
          </a:prstGeom>
        </p:spPr>
      </p:pic>
      <p:sp>
        <p:nvSpPr>
          <p:cNvPr id="57" name="Right Arrow 56">
            <a:extLst>
              <a:ext uri="{FF2B5EF4-FFF2-40B4-BE49-F238E27FC236}">
                <a16:creationId xmlns:a16="http://schemas.microsoft.com/office/drawing/2014/main" id="{6A1FB43F-9679-2ADC-7AF4-F378A5987755}"/>
              </a:ext>
            </a:extLst>
          </p:cNvPr>
          <p:cNvSpPr/>
          <p:nvPr/>
        </p:nvSpPr>
        <p:spPr>
          <a:xfrm>
            <a:off x="806541" y="2920183"/>
            <a:ext cx="11218311" cy="116112"/>
          </a:xfrm>
          <a:prstGeom prst="rightArrow">
            <a:avLst>
              <a:gd name="adj1" fmla="val 50000"/>
              <a:gd name="adj2" fmla="val 179453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B9B99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7F0E37C6-6251-3874-0C01-014919AE9E17}"/>
              </a:ext>
            </a:extLst>
          </p:cNvPr>
          <p:cNvSpPr>
            <a:spLocks noChangeAspect="1"/>
          </p:cNvSpPr>
          <p:nvPr/>
        </p:nvSpPr>
        <p:spPr>
          <a:xfrm>
            <a:off x="991272" y="2889898"/>
            <a:ext cx="180000" cy="180000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28F5101-ABE3-6744-91A0-AC7064055F80}"/>
              </a:ext>
            </a:extLst>
          </p:cNvPr>
          <p:cNvSpPr txBox="1"/>
          <p:nvPr/>
        </p:nvSpPr>
        <p:spPr>
          <a:xfrm>
            <a:off x="732458" y="3136793"/>
            <a:ext cx="55656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/>
              <a:t>1993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6347241-773D-4A82-D646-C019C32FCA36}"/>
              </a:ext>
            </a:extLst>
          </p:cNvPr>
          <p:cNvSpPr txBox="1"/>
          <p:nvPr/>
        </p:nvSpPr>
        <p:spPr>
          <a:xfrm rot="18826638">
            <a:off x="680300" y="2010847"/>
            <a:ext cx="16434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Binary Perceptron</a:t>
            </a:r>
          </a:p>
          <a:p>
            <a:pPr algn="ctr"/>
            <a:r>
              <a:rPr lang="en-US" sz="1200"/>
              <a:t>(Hjelmfelt </a:t>
            </a:r>
            <a:r>
              <a:rPr lang="en-US" sz="1200" i="1"/>
              <a:t>et al. 1993)</a:t>
            </a:r>
            <a:endParaRPr lang="en-US" sz="120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D31FF19-6834-0256-8700-50F62EED5A59}"/>
              </a:ext>
            </a:extLst>
          </p:cNvPr>
          <p:cNvSpPr>
            <a:spLocks noChangeAspect="1"/>
          </p:cNvSpPr>
          <p:nvPr/>
        </p:nvSpPr>
        <p:spPr>
          <a:xfrm>
            <a:off x="2124793" y="2889898"/>
            <a:ext cx="180000" cy="180000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CAD600F-D61D-87D5-0225-FAE1BC57527E}"/>
              </a:ext>
            </a:extLst>
          </p:cNvPr>
          <p:cNvSpPr txBox="1"/>
          <p:nvPr/>
        </p:nvSpPr>
        <p:spPr>
          <a:xfrm>
            <a:off x="1865979" y="3136793"/>
            <a:ext cx="55656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/>
              <a:t>2013</a:t>
            </a:r>
          </a:p>
        </p:txBody>
      </p:sp>
      <p:sp>
        <p:nvSpPr>
          <p:cNvPr id="4096" name="TextBox 4095">
            <a:extLst>
              <a:ext uri="{FF2B5EF4-FFF2-40B4-BE49-F238E27FC236}">
                <a16:creationId xmlns:a16="http://schemas.microsoft.com/office/drawing/2014/main" id="{ECB8912A-76AD-265B-3A35-0850879956A9}"/>
              </a:ext>
            </a:extLst>
          </p:cNvPr>
          <p:cNvSpPr txBox="1"/>
          <p:nvPr/>
        </p:nvSpPr>
        <p:spPr>
          <a:xfrm rot="18826638">
            <a:off x="1883465" y="2045534"/>
            <a:ext cx="14895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Binary Perceptrons</a:t>
            </a:r>
          </a:p>
          <a:p>
            <a:pPr algn="ctr"/>
            <a:r>
              <a:rPr lang="en-US" sz="1200"/>
              <a:t>(Banda </a:t>
            </a:r>
            <a:r>
              <a:rPr lang="en-US" sz="1200" i="1"/>
              <a:t>et al. 2013)</a:t>
            </a:r>
            <a:endParaRPr lang="en-US" sz="1200"/>
          </a:p>
        </p:txBody>
      </p:sp>
      <p:sp>
        <p:nvSpPr>
          <p:cNvPr id="4097" name="TextBox 4096">
            <a:extLst>
              <a:ext uri="{FF2B5EF4-FFF2-40B4-BE49-F238E27FC236}">
                <a16:creationId xmlns:a16="http://schemas.microsoft.com/office/drawing/2014/main" id="{9CF507A6-580E-A0B7-86CD-233B0E60870C}"/>
              </a:ext>
            </a:extLst>
          </p:cNvPr>
          <p:cNvSpPr txBox="1"/>
          <p:nvPr/>
        </p:nvSpPr>
        <p:spPr>
          <a:xfrm rot="18826638">
            <a:off x="3363001" y="1916836"/>
            <a:ext cx="14895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Real Perceptrons</a:t>
            </a:r>
          </a:p>
          <a:p>
            <a:pPr algn="ctr"/>
            <a:r>
              <a:rPr lang="en-US" sz="1200"/>
              <a:t>(Banda </a:t>
            </a:r>
            <a:r>
              <a:rPr lang="en-US" sz="1200" i="1"/>
              <a:t>et al. 2014)</a:t>
            </a:r>
            <a:endParaRPr lang="en-US" sz="1200"/>
          </a:p>
        </p:txBody>
      </p:sp>
      <p:sp>
        <p:nvSpPr>
          <p:cNvPr id="4099" name="TextBox 4098">
            <a:extLst>
              <a:ext uri="{FF2B5EF4-FFF2-40B4-BE49-F238E27FC236}">
                <a16:creationId xmlns:a16="http://schemas.microsoft.com/office/drawing/2014/main" id="{30BDB478-2DE3-5AAE-FCD2-36AE1D6F2734}"/>
              </a:ext>
            </a:extLst>
          </p:cNvPr>
          <p:cNvSpPr txBox="1"/>
          <p:nvPr/>
        </p:nvSpPr>
        <p:spPr>
          <a:xfrm rot="18826638">
            <a:off x="5333020" y="1888387"/>
            <a:ext cx="16690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Feedforward network </a:t>
            </a:r>
          </a:p>
          <a:p>
            <a:pPr algn="ctr"/>
            <a:r>
              <a:rPr lang="en-US" sz="1200"/>
              <a:t>as an XOR system</a:t>
            </a:r>
          </a:p>
          <a:p>
            <a:pPr algn="ctr"/>
            <a:r>
              <a:rPr lang="en-US" sz="1200"/>
              <a:t>(Blount </a:t>
            </a:r>
            <a:r>
              <a:rPr lang="en-US" sz="1200" i="1"/>
              <a:t>et al. 2017</a:t>
            </a:r>
            <a:r>
              <a:rPr lang="en-US" sz="1200"/>
              <a:t>)</a:t>
            </a:r>
          </a:p>
        </p:txBody>
      </p:sp>
      <p:sp>
        <p:nvSpPr>
          <p:cNvPr id="4105" name="TextBox 4104">
            <a:extLst>
              <a:ext uri="{FF2B5EF4-FFF2-40B4-BE49-F238E27FC236}">
                <a16:creationId xmlns:a16="http://schemas.microsoft.com/office/drawing/2014/main" id="{7DB310BC-3699-A273-4D67-0BA45B130827}"/>
              </a:ext>
            </a:extLst>
          </p:cNvPr>
          <p:cNvSpPr txBox="1"/>
          <p:nvPr/>
        </p:nvSpPr>
        <p:spPr>
          <a:xfrm rot="18826638">
            <a:off x="4092142" y="1824503"/>
            <a:ext cx="20008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Perceptron using </a:t>
            </a:r>
          </a:p>
          <a:p>
            <a:pPr algn="ctr"/>
            <a:r>
              <a:rPr lang="en-US" sz="1200"/>
              <a:t>Strand displacement gates</a:t>
            </a:r>
          </a:p>
          <a:p>
            <a:pPr algn="ctr"/>
            <a:r>
              <a:rPr lang="en-US" sz="1200"/>
              <a:t>(Lakin &amp; Stefanovic 2016)</a:t>
            </a:r>
          </a:p>
        </p:txBody>
      </p:sp>
      <p:sp>
        <p:nvSpPr>
          <p:cNvPr id="4106" name="Oval 4105">
            <a:extLst>
              <a:ext uri="{FF2B5EF4-FFF2-40B4-BE49-F238E27FC236}">
                <a16:creationId xmlns:a16="http://schemas.microsoft.com/office/drawing/2014/main" id="{C31F3436-4140-7240-7295-0B0A3F3CE27B}"/>
              </a:ext>
            </a:extLst>
          </p:cNvPr>
          <p:cNvSpPr>
            <a:spLocks noChangeAspect="1"/>
          </p:cNvSpPr>
          <p:nvPr/>
        </p:nvSpPr>
        <p:spPr>
          <a:xfrm>
            <a:off x="3541203" y="2889898"/>
            <a:ext cx="180000" cy="180000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07" name="Oval 4106">
            <a:extLst>
              <a:ext uri="{FF2B5EF4-FFF2-40B4-BE49-F238E27FC236}">
                <a16:creationId xmlns:a16="http://schemas.microsoft.com/office/drawing/2014/main" id="{559F31AE-1A80-FF8F-CD2E-AC1927D9EB51}"/>
              </a:ext>
            </a:extLst>
          </p:cNvPr>
          <p:cNvSpPr>
            <a:spLocks noChangeAspect="1"/>
          </p:cNvSpPr>
          <p:nvPr/>
        </p:nvSpPr>
        <p:spPr>
          <a:xfrm>
            <a:off x="4360998" y="2889898"/>
            <a:ext cx="180000" cy="180000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08" name="Oval 4107">
            <a:extLst>
              <a:ext uri="{FF2B5EF4-FFF2-40B4-BE49-F238E27FC236}">
                <a16:creationId xmlns:a16="http://schemas.microsoft.com/office/drawing/2014/main" id="{394FF3B4-9712-864B-609E-47320EF6F8F7}"/>
              </a:ext>
            </a:extLst>
          </p:cNvPr>
          <p:cNvSpPr>
            <a:spLocks noChangeAspect="1"/>
          </p:cNvSpPr>
          <p:nvPr/>
        </p:nvSpPr>
        <p:spPr>
          <a:xfrm>
            <a:off x="5757128" y="2889898"/>
            <a:ext cx="180000" cy="180000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09" name="TextBox 4108">
            <a:extLst>
              <a:ext uri="{FF2B5EF4-FFF2-40B4-BE49-F238E27FC236}">
                <a16:creationId xmlns:a16="http://schemas.microsoft.com/office/drawing/2014/main" id="{41C0CD2F-E0D1-1F6E-BC7A-AC7ADB19B9C3}"/>
              </a:ext>
            </a:extLst>
          </p:cNvPr>
          <p:cNvSpPr txBox="1"/>
          <p:nvPr/>
        </p:nvSpPr>
        <p:spPr>
          <a:xfrm>
            <a:off x="3321638" y="3132070"/>
            <a:ext cx="55656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/>
              <a:t>2014</a:t>
            </a:r>
          </a:p>
        </p:txBody>
      </p:sp>
      <p:sp>
        <p:nvSpPr>
          <p:cNvPr id="4110" name="TextBox 4109">
            <a:extLst>
              <a:ext uri="{FF2B5EF4-FFF2-40B4-BE49-F238E27FC236}">
                <a16:creationId xmlns:a16="http://schemas.microsoft.com/office/drawing/2014/main" id="{A11020EC-7B8D-4D6F-57F6-FD1507B0DEAA}"/>
              </a:ext>
            </a:extLst>
          </p:cNvPr>
          <p:cNvSpPr txBox="1"/>
          <p:nvPr/>
        </p:nvSpPr>
        <p:spPr>
          <a:xfrm>
            <a:off x="4092386" y="3138940"/>
            <a:ext cx="55656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/>
              <a:t>2016</a:t>
            </a:r>
          </a:p>
        </p:txBody>
      </p:sp>
      <p:sp>
        <p:nvSpPr>
          <p:cNvPr id="4111" name="TextBox 4110">
            <a:extLst>
              <a:ext uri="{FF2B5EF4-FFF2-40B4-BE49-F238E27FC236}">
                <a16:creationId xmlns:a16="http://schemas.microsoft.com/office/drawing/2014/main" id="{B15BAAAB-5768-D6F0-43C5-034BA68B8B4B}"/>
              </a:ext>
            </a:extLst>
          </p:cNvPr>
          <p:cNvSpPr txBox="1"/>
          <p:nvPr/>
        </p:nvSpPr>
        <p:spPr>
          <a:xfrm>
            <a:off x="5568846" y="3140097"/>
            <a:ext cx="55656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/>
              <a:t>2017</a:t>
            </a:r>
          </a:p>
        </p:txBody>
      </p:sp>
      <p:sp>
        <p:nvSpPr>
          <p:cNvPr id="4112" name="Oval 4111">
            <a:extLst>
              <a:ext uri="{FF2B5EF4-FFF2-40B4-BE49-F238E27FC236}">
                <a16:creationId xmlns:a16="http://schemas.microsoft.com/office/drawing/2014/main" id="{09B7D09F-390F-436D-580C-9FFBB341E2F5}"/>
              </a:ext>
            </a:extLst>
          </p:cNvPr>
          <p:cNvSpPr>
            <a:spLocks noChangeAspect="1"/>
          </p:cNvSpPr>
          <p:nvPr/>
        </p:nvSpPr>
        <p:spPr>
          <a:xfrm>
            <a:off x="8623573" y="2889898"/>
            <a:ext cx="180000" cy="180000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13" name="TextBox 4112">
            <a:extLst>
              <a:ext uri="{FF2B5EF4-FFF2-40B4-BE49-F238E27FC236}">
                <a16:creationId xmlns:a16="http://schemas.microsoft.com/office/drawing/2014/main" id="{4137F3E9-53ED-A105-8795-D45CBE3E0502}"/>
              </a:ext>
            </a:extLst>
          </p:cNvPr>
          <p:cNvSpPr txBox="1"/>
          <p:nvPr/>
        </p:nvSpPr>
        <p:spPr>
          <a:xfrm rot="18826638">
            <a:off x="8265276" y="1824503"/>
            <a:ext cx="16498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>
                <a:solidFill>
                  <a:srgbClr val="C00000"/>
                </a:solidFill>
              </a:rPr>
              <a:t>ReLU</a:t>
            </a:r>
            <a:r>
              <a:rPr lang="en-US" sz="1200"/>
              <a:t>-activated using</a:t>
            </a:r>
          </a:p>
          <a:p>
            <a:pPr algn="ctr"/>
            <a:r>
              <a:rPr lang="en-US" sz="1200"/>
              <a:t>rate-indep. CRNs</a:t>
            </a:r>
          </a:p>
          <a:p>
            <a:pPr algn="ctr"/>
            <a:r>
              <a:rPr lang="en-US" sz="1200"/>
              <a:t>(Vasic </a:t>
            </a:r>
            <a:r>
              <a:rPr lang="en-US" sz="1200" i="1"/>
              <a:t>et al. 2020)</a:t>
            </a:r>
            <a:endParaRPr lang="en-US" sz="1200"/>
          </a:p>
        </p:txBody>
      </p:sp>
      <p:sp>
        <p:nvSpPr>
          <p:cNvPr id="4115" name="TextBox 4114">
            <a:extLst>
              <a:ext uri="{FF2B5EF4-FFF2-40B4-BE49-F238E27FC236}">
                <a16:creationId xmlns:a16="http://schemas.microsoft.com/office/drawing/2014/main" id="{04D84D88-C4E9-59FD-2EDB-8BFB409389D2}"/>
              </a:ext>
            </a:extLst>
          </p:cNvPr>
          <p:cNvSpPr txBox="1"/>
          <p:nvPr/>
        </p:nvSpPr>
        <p:spPr>
          <a:xfrm rot="18826638">
            <a:off x="8956134" y="1775343"/>
            <a:ext cx="22016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>
                <a:solidFill>
                  <a:srgbClr val="C00000"/>
                </a:solidFill>
              </a:rPr>
              <a:t>Tanh</a:t>
            </a:r>
            <a:r>
              <a:rPr lang="en-US" sz="1200"/>
              <a:t>-activated network</a:t>
            </a:r>
          </a:p>
          <a:p>
            <a:pPr algn="ctr"/>
            <a:r>
              <a:rPr lang="en-US" sz="1200"/>
              <a:t>Weight-perturbation algorithm</a:t>
            </a:r>
          </a:p>
          <a:p>
            <a:pPr algn="ctr"/>
            <a:r>
              <a:rPr lang="en-US" sz="1200"/>
              <a:t>(Arredondo </a:t>
            </a:r>
            <a:r>
              <a:rPr lang="en-US" sz="1200" i="1"/>
              <a:t>et al.2020)</a:t>
            </a:r>
            <a:endParaRPr lang="en-US" sz="1200"/>
          </a:p>
        </p:txBody>
      </p:sp>
      <p:sp>
        <p:nvSpPr>
          <p:cNvPr id="4116" name="Oval 4115">
            <a:extLst>
              <a:ext uri="{FF2B5EF4-FFF2-40B4-BE49-F238E27FC236}">
                <a16:creationId xmlns:a16="http://schemas.microsoft.com/office/drawing/2014/main" id="{C445E63F-499E-2CC6-349D-9CFC5B12F8B3}"/>
              </a:ext>
            </a:extLst>
          </p:cNvPr>
          <p:cNvSpPr>
            <a:spLocks noChangeAspect="1"/>
          </p:cNvSpPr>
          <p:nvPr/>
        </p:nvSpPr>
        <p:spPr>
          <a:xfrm>
            <a:off x="10659169" y="2889898"/>
            <a:ext cx="180000" cy="180000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17" name="TextBox 4116">
            <a:extLst>
              <a:ext uri="{FF2B5EF4-FFF2-40B4-BE49-F238E27FC236}">
                <a16:creationId xmlns:a16="http://schemas.microsoft.com/office/drawing/2014/main" id="{2786AFAD-4DE6-E247-CBD6-8FB5DF5DF0D2}"/>
              </a:ext>
            </a:extLst>
          </p:cNvPr>
          <p:cNvSpPr txBox="1"/>
          <p:nvPr/>
        </p:nvSpPr>
        <p:spPr>
          <a:xfrm>
            <a:off x="8451040" y="3129924"/>
            <a:ext cx="55656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/>
              <a:t>2020</a:t>
            </a:r>
          </a:p>
        </p:txBody>
      </p:sp>
      <p:sp>
        <p:nvSpPr>
          <p:cNvPr id="4119" name="TextBox 4118">
            <a:extLst>
              <a:ext uri="{FF2B5EF4-FFF2-40B4-BE49-F238E27FC236}">
                <a16:creationId xmlns:a16="http://schemas.microsoft.com/office/drawing/2014/main" id="{BB51AD26-0594-D2BE-DD76-290948E0FF5D}"/>
              </a:ext>
            </a:extLst>
          </p:cNvPr>
          <p:cNvSpPr txBox="1"/>
          <p:nvPr/>
        </p:nvSpPr>
        <p:spPr>
          <a:xfrm rot="18826638">
            <a:off x="7166842" y="1634620"/>
            <a:ext cx="19575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Analog implementation of </a:t>
            </a:r>
          </a:p>
          <a:p>
            <a:pPr algn="ctr"/>
            <a:r>
              <a:rPr lang="en-US" sz="1200"/>
              <a:t>Neural networks</a:t>
            </a:r>
          </a:p>
          <a:p>
            <a:pPr algn="ctr"/>
            <a:r>
              <a:rPr lang="en-US" sz="1200"/>
              <a:t>layer transformation</a:t>
            </a:r>
          </a:p>
          <a:p>
            <a:pPr algn="ctr"/>
            <a:r>
              <a:rPr lang="en-US" sz="1200"/>
              <a:t>(Anderson </a:t>
            </a:r>
            <a:r>
              <a:rPr lang="en-US" sz="1200" i="1"/>
              <a:t>et al. 2020)</a:t>
            </a:r>
            <a:endParaRPr lang="en-US" sz="1200"/>
          </a:p>
        </p:txBody>
      </p:sp>
      <p:sp>
        <p:nvSpPr>
          <p:cNvPr id="4122" name="TextBox 4121">
            <a:extLst>
              <a:ext uri="{FF2B5EF4-FFF2-40B4-BE49-F238E27FC236}">
                <a16:creationId xmlns:a16="http://schemas.microsoft.com/office/drawing/2014/main" id="{005040F4-C497-5E2A-D3F7-814CA913F28A}"/>
              </a:ext>
            </a:extLst>
          </p:cNvPr>
          <p:cNvSpPr txBox="1"/>
          <p:nvPr/>
        </p:nvSpPr>
        <p:spPr>
          <a:xfrm>
            <a:off x="10486001" y="3143321"/>
            <a:ext cx="55656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/>
              <a:t>2022</a:t>
            </a:r>
          </a:p>
        </p:txBody>
      </p:sp>
      <p:sp>
        <p:nvSpPr>
          <p:cNvPr id="4124" name="TextBox 4123">
            <a:extLst>
              <a:ext uri="{FF2B5EF4-FFF2-40B4-BE49-F238E27FC236}">
                <a16:creationId xmlns:a16="http://schemas.microsoft.com/office/drawing/2014/main" id="{B01B8B12-C2E7-E262-A7D3-BA0767F8520E}"/>
              </a:ext>
            </a:extLst>
          </p:cNvPr>
          <p:cNvSpPr txBox="1"/>
          <p:nvPr/>
        </p:nvSpPr>
        <p:spPr>
          <a:xfrm rot="18826638">
            <a:off x="10327899" y="1732170"/>
            <a:ext cx="18036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Enzymatic</a:t>
            </a:r>
          </a:p>
          <a:p>
            <a:pPr algn="ctr"/>
            <a:r>
              <a:rPr lang="en-US" sz="1200">
                <a:solidFill>
                  <a:srgbClr val="C00000"/>
                </a:solidFill>
              </a:rPr>
              <a:t>Convolutional network</a:t>
            </a:r>
          </a:p>
          <a:p>
            <a:pPr algn="ctr"/>
            <a:r>
              <a:rPr lang="en-US" sz="1200"/>
              <a:t>XOR decision boundary</a:t>
            </a:r>
          </a:p>
          <a:p>
            <a:pPr algn="ctr"/>
            <a:r>
              <a:rPr lang="en-US" sz="1200"/>
              <a:t>(Xiong </a:t>
            </a:r>
            <a:r>
              <a:rPr lang="en-US" sz="1200" i="1"/>
              <a:t>et al. 2022)</a:t>
            </a:r>
            <a:endParaRPr lang="en-US" sz="1200"/>
          </a:p>
        </p:txBody>
      </p:sp>
      <p:sp>
        <p:nvSpPr>
          <p:cNvPr id="4130" name="TextBox 4129">
            <a:extLst>
              <a:ext uri="{FF2B5EF4-FFF2-40B4-BE49-F238E27FC236}">
                <a16:creationId xmlns:a16="http://schemas.microsoft.com/office/drawing/2014/main" id="{1B96681C-5386-5EC1-D497-DAE6E4C6417B}"/>
              </a:ext>
            </a:extLst>
          </p:cNvPr>
          <p:cNvSpPr txBox="1"/>
          <p:nvPr/>
        </p:nvSpPr>
        <p:spPr>
          <a:xfrm>
            <a:off x="692661" y="3501456"/>
            <a:ext cx="2210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Binary Perceptrons</a:t>
            </a:r>
          </a:p>
        </p:txBody>
      </p:sp>
      <p:sp>
        <p:nvSpPr>
          <p:cNvPr id="4133" name="TextBox 4132">
            <a:extLst>
              <a:ext uri="{FF2B5EF4-FFF2-40B4-BE49-F238E27FC236}">
                <a16:creationId xmlns:a16="http://schemas.microsoft.com/office/drawing/2014/main" id="{9C87F7F1-AE7C-EC35-C29D-06B516EE0953}"/>
              </a:ext>
            </a:extLst>
          </p:cNvPr>
          <p:cNvSpPr txBox="1"/>
          <p:nvPr/>
        </p:nvSpPr>
        <p:spPr>
          <a:xfrm>
            <a:off x="3238079" y="3501456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Real-valued Perceptrons</a:t>
            </a:r>
          </a:p>
        </p:txBody>
      </p:sp>
      <p:sp>
        <p:nvSpPr>
          <p:cNvPr id="4135" name="TextBox 4134">
            <a:extLst>
              <a:ext uri="{FF2B5EF4-FFF2-40B4-BE49-F238E27FC236}">
                <a16:creationId xmlns:a16="http://schemas.microsoft.com/office/drawing/2014/main" id="{5017866A-41BE-BFA1-9D0C-89F328DDD590}"/>
              </a:ext>
            </a:extLst>
          </p:cNvPr>
          <p:cNvSpPr txBox="1"/>
          <p:nvPr/>
        </p:nvSpPr>
        <p:spPr>
          <a:xfrm>
            <a:off x="6951830" y="3501456"/>
            <a:ext cx="4929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Feedforward networks w/ nonlinear activations</a:t>
            </a:r>
          </a:p>
        </p:txBody>
      </p:sp>
      <p:sp>
        <p:nvSpPr>
          <p:cNvPr id="4136" name="TextBox 4135">
            <a:extLst>
              <a:ext uri="{FF2B5EF4-FFF2-40B4-BE49-F238E27FC236}">
                <a16:creationId xmlns:a16="http://schemas.microsoft.com/office/drawing/2014/main" id="{87424D97-F421-CC9F-068D-B22CE752645A}"/>
              </a:ext>
            </a:extLst>
          </p:cNvPr>
          <p:cNvSpPr txBox="1"/>
          <p:nvPr/>
        </p:nvSpPr>
        <p:spPr>
          <a:xfrm>
            <a:off x="11577425" y="2424241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4138" name="TextBox 4137">
            <a:extLst>
              <a:ext uri="{FF2B5EF4-FFF2-40B4-BE49-F238E27FC236}">
                <a16:creationId xmlns:a16="http://schemas.microsoft.com/office/drawing/2014/main" id="{318BC38A-8913-E3FA-8C1B-54D1F072F51A}"/>
              </a:ext>
            </a:extLst>
          </p:cNvPr>
          <p:cNvSpPr txBox="1"/>
          <p:nvPr/>
        </p:nvSpPr>
        <p:spPr>
          <a:xfrm>
            <a:off x="417357" y="4627410"/>
            <a:ext cx="91297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Composing chemical implementations of constituent algebraic computations</a:t>
            </a:r>
          </a:p>
          <a:p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Requires adding multiple ‘stop-and-play’ mechanisms</a:t>
            </a:r>
          </a:p>
        </p:txBody>
      </p:sp>
      <p:sp>
        <p:nvSpPr>
          <p:cNvPr id="4141" name="TextBox 4140">
            <a:extLst>
              <a:ext uri="{FF2B5EF4-FFF2-40B4-BE49-F238E27FC236}">
                <a16:creationId xmlns:a16="http://schemas.microsoft.com/office/drawing/2014/main" id="{69A97265-D262-9549-B314-1357649BFB03}"/>
              </a:ext>
            </a:extLst>
          </p:cNvPr>
          <p:cNvSpPr txBox="1"/>
          <p:nvPr/>
        </p:nvSpPr>
        <p:spPr>
          <a:xfrm>
            <a:off x="522029" y="6479814"/>
            <a:ext cx="40142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hlinkClick r:id="rId4"/>
              </a:rPr>
              <a:t>On reaction network implementations of neural networks</a:t>
            </a:r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712349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30" grpId="0"/>
      <p:bldP spid="4133" grpId="0"/>
      <p:bldP spid="4135" grpId="0"/>
      <p:bldP spid="41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85E0A-862A-74DA-7047-BD2D1BA9D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3E018F7-89BE-3FB3-6608-E2B9A055108D}"/>
              </a:ext>
            </a:extLst>
          </p:cNvPr>
          <p:cNvSpPr txBox="1"/>
          <p:nvPr/>
        </p:nvSpPr>
        <p:spPr>
          <a:xfrm>
            <a:off x="1" y="355987"/>
            <a:ext cx="12182860" cy="584775"/>
          </a:xfrm>
          <a:prstGeom prst="rect">
            <a:avLst/>
          </a:prstGeom>
          <a:noFill/>
        </p:spPr>
        <p:txBody>
          <a:bodyPr wrap="square" lIns="90000" rIns="90000" rtlCol="0">
            <a:spAutoFit/>
          </a:bodyPr>
          <a:lstStyle/>
          <a:p>
            <a:pPr marL="630000"/>
            <a:r>
              <a:rPr lang="en-US" sz="3200">
                <a:solidFill>
                  <a:srgbClr val="EB9B99"/>
                </a:solidFill>
                <a:ea typeface="Inter 24pt 24pt" panose="02000503000000020004" pitchFamily="2" charset="0"/>
                <a:cs typeface="Arial" panose="020B0604020202020204" pitchFamily="34" charset="0"/>
              </a:rPr>
              <a:t>Learning in Neural ODEs: </a:t>
            </a:r>
            <a:r>
              <a:rPr lang="en-US" sz="3200">
                <a:solidFill>
                  <a:srgbClr val="E06565"/>
                </a:solidFill>
                <a:ea typeface="Inter 24pt 24pt" panose="02000503000000020004" pitchFamily="2" charset="0"/>
                <a:cs typeface="Arial" panose="020B0604020202020204" pitchFamily="34" charset="0"/>
              </a:rPr>
              <a:t>The adjoint sensitivity method</a:t>
            </a:r>
            <a:endParaRPr lang="en-US" sz="3200">
              <a:solidFill>
                <a:srgbClr val="E06565"/>
              </a:solidFill>
              <a:ea typeface="Helvetica Neue Roman" panose="02000503000000020004" pitchFamily="2" charset="0"/>
              <a:cs typeface="Arial" panose="020B0604020202020204" pitchFamily="34" charset="0"/>
            </a:endParaRPr>
          </a:p>
        </p:txBody>
      </p:sp>
      <p:pic>
        <p:nvPicPr>
          <p:cNvPr id="4" name="Picture 3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139C1875-61B8-6D9E-9338-378D046589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493" t="38194" r="19932" b="29502"/>
          <a:stretch>
            <a:fillRect/>
          </a:stretch>
        </p:blipFill>
        <p:spPr>
          <a:xfrm>
            <a:off x="10761304" y="6445019"/>
            <a:ext cx="1421557" cy="3791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2A29193B-AB38-9B3F-2EA7-B8F785106019}"/>
                  </a:ext>
                </a:extLst>
              </p:cNvPr>
              <p:cNvSpPr/>
              <p:nvPr/>
            </p:nvSpPr>
            <p:spPr>
              <a:xfrm>
                <a:off x="1701001" y="2193544"/>
                <a:ext cx="382594" cy="3859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2A29193B-AB38-9B3F-2EA7-B8F7851060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001" y="2193544"/>
                <a:ext cx="382594" cy="38591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FFCB462D-6E90-7106-746E-F089ADE323E8}"/>
              </a:ext>
            </a:extLst>
          </p:cNvPr>
          <p:cNvSpPr/>
          <p:nvPr/>
        </p:nvSpPr>
        <p:spPr>
          <a:xfrm>
            <a:off x="3085621" y="1735467"/>
            <a:ext cx="1730478" cy="1160206"/>
          </a:xfrm>
          <a:prstGeom prst="roundRect">
            <a:avLst/>
          </a:prstGeom>
          <a:solidFill>
            <a:srgbClr val="B6B7F5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Neural ODE</a:t>
            </a:r>
          </a:p>
          <a:p>
            <a:pPr algn="ctr"/>
            <a:r>
              <a:rPr lang="en-US" i="1">
                <a:solidFill>
                  <a:schemeClr val="tx1"/>
                </a:solidFill>
              </a:rPr>
              <a:t>forward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2F68CAFC-661C-C709-EB11-F5F6322D10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3621" y="2170502"/>
                <a:ext cx="432000" cy="432000"/>
              </a:xfrm>
              <a:prstGeom prst="ellipse">
                <a:avLst/>
              </a:prstGeom>
              <a:solidFill>
                <a:srgbClr val="B6B7F5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b="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z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2F68CAFC-661C-C709-EB11-F5F6322D10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3621" y="2170502"/>
                <a:ext cx="432000" cy="432000"/>
              </a:xfrm>
              <a:prstGeom prst="ellipse">
                <a:avLst/>
              </a:prstGeom>
              <a:blipFill>
                <a:blip r:embed="rId5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B5AC212B-6F1E-7344-66BF-94DC6E321E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16099" y="2170502"/>
                <a:ext cx="432000" cy="432000"/>
              </a:xfrm>
              <a:prstGeom prst="ellipse">
                <a:avLst/>
              </a:prstGeom>
              <a:solidFill>
                <a:srgbClr val="B6B7F5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b="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z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B5AC212B-6F1E-7344-66BF-94DC6E321E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6099" y="2170502"/>
                <a:ext cx="432000" cy="432000"/>
              </a:xfrm>
              <a:prstGeom prst="ellipse">
                <a:avLst/>
              </a:prstGeom>
              <a:blipFill>
                <a:blip r:embed="rId6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A0B2500-B0F2-0BEE-F39A-E2BB4B004BBA}"/>
                  </a:ext>
                </a:extLst>
              </p:cNvPr>
              <p:cNvSpPr/>
              <p:nvPr/>
            </p:nvSpPr>
            <p:spPr>
              <a:xfrm>
                <a:off x="5910314" y="2193544"/>
                <a:ext cx="382595" cy="38591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acc>
                        <m:accPr>
                          <m:chr m:val="̂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A0B2500-B0F2-0BEE-F39A-E2BB4B004B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0314" y="2193544"/>
                <a:ext cx="382595" cy="385916"/>
              </a:xfrm>
              <a:prstGeom prst="rect">
                <a:avLst/>
              </a:prstGeom>
              <a:blipFill>
                <a:blip r:embed="rId7"/>
                <a:stretch>
                  <a:fillRect l="-19355" b="-1562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C91EB39-92DB-8A4D-3E01-C210B65D1776}"/>
              </a:ext>
            </a:extLst>
          </p:cNvPr>
          <p:cNvCxnSpPr>
            <a:stCxn id="26" idx="6"/>
            <a:endCxn id="28" idx="1"/>
          </p:cNvCxnSpPr>
          <p:nvPr/>
        </p:nvCxnSpPr>
        <p:spPr>
          <a:xfrm>
            <a:off x="5248099" y="2386502"/>
            <a:ext cx="662215" cy="0"/>
          </a:xfrm>
          <a:prstGeom prst="straightConnector1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04FD236-4CD1-6E7B-BD68-9B3C31040203}"/>
              </a:ext>
            </a:extLst>
          </p:cNvPr>
          <p:cNvCxnSpPr>
            <a:stCxn id="5" idx="3"/>
            <a:endCxn id="25" idx="2"/>
          </p:cNvCxnSpPr>
          <p:nvPr/>
        </p:nvCxnSpPr>
        <p:spPr>
          <a:xfrm>
            <a:off x="2083595" y="2386502"/>
            <a:ext cx="570026" cy="0"/>
          </a:xfrm>
          <a:prstGeom prst="straightConnector1">
            <a:avLst/>
          </a:prstGeom>
          <a:ln w="25400">
            <a:solidFill>
              <a:srgbClr val="58585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412E563-5BA1-8FD8-3F7E-7CD6549591DA}"/>
                  </a:ext>
                </a:extLst>
              </p:cNvPr>
              <p:cNvSpPr txBox="1"/>
              <p:nvPr/>
            </p:nvSpPr>
            <p:spPr>
              <a:xfrm>
                <a:off x="2175029" y="2223040"/>
                <a:ext cx="334297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b="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140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412E563-5BA1-8FD8-3F7E-7CD6549591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5029" y="2223040"/>
                <a:ext cx="334297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3B7CF30-07AD-F8C6-6C2A-9A140549AEE3}"/>
                  </a:ext>
                </a:extLst>
              </p:cNvPr>
              <p:cNvSpPr txBox="1"/>
              <p:nvPr/>
            </p:nvSpPr>
            <p:spPr>
              <a:xfrm>
                <a:off x="5321573" y="2161485"/>
                <a:ext cx="412292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>
                          <a:latin typeface="Cambria Math" panose="02040503050406030204" pitchFamily="18" charset="0"/>
                        </a:rPr>
                        <m:t>∑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3B7CF30-07AD-F8C6-6C2A-9A140549AE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1573" y="2161485"/>
                <a:ext cx="412292" cy="369332"/>
              </a:xfrm>
              <a:prstGeom prst="rect">
                <a:avLst/>
              </a:prstGeom>
              <a:blipFill>
                <a:blip r:embed="rId9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3491E240-AFAB-3940-C1F5-7B4920CE4DC3}"/>
                  </a:ext>
                </a:extLst>
              </p:cNvPr>
              <p:cNvSpPr txBox="1"/>
              <p:nvPr/>
            </p:nvSpPr>
            <p:spPr>
              <a:xfrm>
                <a:off x="2462719" y="1280339"/>
                <a:ext cx="7625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i="0"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3491E240-AFAB-3940-C1F5-7B4920CE4D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2719" y="1280339"/>
                <a:ext cx="762581" cy="369332"/>
              </a:xfrm>
              <a:prstGeom prst="rect">
                <a:avLst/>
              </a:prstGeom>
              <a:blipFill>
                <a:blip r:embed="rId10"/>
                <a:stretch>
                  <a:fillRect t="-6452" r="-9836" b="-22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CB0C819-C158-6B52-FE7F-286AF0C7B256}"/>
                  </a:ext>
                </a:extLst>
              </p:cNvPr>
              <p:cNvSpPr txBox="1"/>
              <p:nvPr/>
            </p:nvSpPr>
            <p:spPr>
              <a:xfrm>
                <a:off x="4747589" y="1327701"/>
                <a:ext cx="75212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i="0"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b="0" i="0">
                          <a:latin typeface="Cambria Math" panose="02040503050406030204" pitchFamily="18" charset="0"/>
                        </a:rPr>
                        <m:t>T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CB0C819-C158-6B52-FE7F-286AF0C7B2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7589" y="1327701"/>
                <a:ext cx="752129" cy="369332"/>
              </a:xfrm>
              <a:prstGeom prst="rect">
                <a:avLst/>
              </a:prstGeom>
              <a:blipFill>
                <a:blip r:embed="rId11"/>
                <a:stretch>
                  <a:fillRect t="-6667" r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Freeform 43">
            <a:extLst>
              <a:ext uri="{FF2B5EF4-FFF2-40B4-BE49-F238E27FC236}">
                <a16:creationId xmlns:a16="http://schemas.microsoft.com/office/drawing/2014/main" id="{BECF7D16-614F-B0CF-6009-AACDEB3CE819}"/>
              </a:ext>
            </a:extLst>
          </p:cNvPr>
          <p:cNvSpPr/>
          <p:nvPr/>
        </p:nvSpPr>
        <p:spPr>
          <a:xfrm>
            <a:off x="3131716" y="1384071"/>
            <a:ext cx="1615873" cy="267061"/>
          </a:xfrm>
          <a:custGeom>
            <a:avLst/>
            <a:gdLst>
              <a:gd name="connsiteX0" fmla="*/ 0 w 1720645"/>
              <a:gd name="connsiteY0" fmla="*/ 304475 h 629348"/>
              <a:gd name="connsiteX1" fmla="*/ 481780 w 1720645"/>
              <a:gd name="connsiteY1" fmla="*/ 9507 h 629348"/>
              <a:gd name="connsiteX2" fmla="*/ 1199535 w 1720645"/>
              <a:gd name="connsiteY2" fmla="*/ 619107 h 629348"/>
              <a:gd name="connsiteX3" fmla="*/ 1720645 w 1720645"/>
              <a:gd name="connsiteY3" fmla="*/ 333972 h 629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0645" h="629348">
                <a:moveTo>
                  <a:pt x="0" y="304475"/>
                </a:moveTo>
                <a:cubicBezTo>
                  <a:pt x="140929" y="130771"/>
                  <a:pt x="281858" y="-42932"/>
                  <a:pt x="481780" y="9507"/>
                </a:cubicBezTo>
                <a:cubicBezTo>
                  <a:pt x="681702" y="61946"/>
                  <a:pt x="993058" y="565030"/>
                  <a:pt x="1199535" y="619107"/>
                </a:cubicBezTo>
                <a:cubicBezTo>
                  <a:pt x="1406012" y="673184"/>
                  <a:pt x="1563328" y="503578"/>
                  <a:pt x="1720645" y="333972"/>
                </a:cubicBezTo>
              </a:path>
            </a:pathLst>
          </a:custGeom>
          <a:noFill/>
          <a:ln w="25400">
            <a:solidFill>
              <a:srgbClr val="748971"/>
            </a:solidFill>
            <a:headEnd type="oval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LM Sans 10" pitchFamily="2" charset="77"/>
            </a:endParaRP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2D607EE4-92D7-D485-1005-B1C62841ECB1}"/>
              </a:ext>
            </a:extLst>
          </p:cNvPr>
          <p:cNvSpPr/>
          <p:nvPr/>
        </p:nvSpPr>
        <p:spPr>
          <a:xfrm>
            <a:off x="3131716" y="4631877"/>
            <a:ext cx="1730478" cy="1160206"/>
          </a:xfrm>
          <a:prstGeom prst="roundRect">
            <a:avLst/>
          </a:prstGeom>
          <a:solidFill>
            <a:srgbClr val="F7D0CE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Neural ODE</a:t>
            </a:r>
          </a:p>
          <a:p>
            <a:pPr algn="ctr"/>
            <a:r>
              <a:rPr lang="en-US" i="1">
                <a:solidFill>
                  <a:schemeClr val="tx1"/>
                </a:solidFill>
              </a:rPr>
              <a:t>backward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8CAB0914-4A71-1619-AF05-CFDB2FB262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9716" y="5391376"/>
                <a:ext cx="432000" cy="432000"/>
              </a:xfrm>
              <a:prstGeom prst="ellipse">
                <a:avLst/>
              </a:prstGeom>
              <a:solidFill>
                <a:srgbClr val="F7D0CE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b="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8CAB0914-4A71-1619-AF05-CFDB2FB262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16" y="5391376"/>
                <a:ext cx="432000" cy="432000"/>
              </a:xfrm>
              <a:prstGeom prst="ellipse">
                <a:avLst/>
              </a:prstGeom>
              <a:blipFill>
                <a:blip r:embed="rId12"/>
                <a:stretch>
                  <a:fillRect l="-2778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00E436F8-BDAC-8C3D-1278-18E15F8C152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62194" y="5391376"/>
                <a:ext cx="432000" cy="432000"/>
              </a:xfrm>
              <a:prstGeom prst="ellipse">
                <a:avLst/>
              </a:prstGeom>
              <a:solidFill>
                <a:srgbClr val="F7D0CE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b="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b="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b="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a:rPr lang="en-US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00E436F8-BDAC-8C3D-1278-18E15F8C15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2194" y="5391376"/>
                <a:ext cx="432000" cy="432000"/>
              </a:xfrm>
              <a:prstGeom prst="ellipse">
                <a:avLst/>
              </a:prstGeom>
              <a:blipFill>
                <a:blip r:embed="rId13"/>
                <a:stretch>
                  <a:fillRect l="-22222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77369A9-76EF-F826-FFF3-3C786030281A}"/>
                  </a:ext>
                </a:extLst>
              </p:cNvPr>
              <p:cNvSpPr txBox="1"/>
              <p:nvPr/>
            </p:nvSpPr>
            <p:spPr>
              <a:xfrm>
                <a:off x="2472553" y="6002508"/>
                <a:ext cx="7625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i="0"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77369A9-76EF-F826-FFF3-3C78603028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2553" y="6002508"/>
                <a:ext cx="762581" cy="369332"/>
              </a:xfrm>
              <a:prstGeom prst="rect">
                <a:avLst/>
              </a:prstGeom>
              <a:blipFill>
                <a:blip r:embed="rId14"/>
                <a:stretch>
                  <a:fillRect t="-6667" r="-819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7621DB72-5CA0-F860-5C87-5B01C73CAFA2}"/>
                  </a:ext>
                </a:extLst>
              </p:cNvPr>
              <p:cNvSpPr txBox="1"/>
              <p:nvPr/>
            </p:nvSpPr>
            <p:spPr>
              <a:xfrm>
                <a:off x="4747589" y="6002508"/>
                <a:ext cx="75212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i="0"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b="0" i="0">
                          <a:latin typeface="Cambria Math" panose="02040503050406030204" pitchFamily="18" charset="0"/>
                        </a:rPr>
                        <m:t>T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7621DB72-5CA0-F860-5C87-5B01C73CAF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7589" y="6002508"/>
                <a:ext cx="752129" cy="369332"/>
              </a:xfrm>
              <a:prstGeom prst="rect">
                <a:avLst/>
              </a:prstGeom>
              <a:blipFill>
                <a:blip r:embed="rId11"/>
                <a:stretch>
                  <a:fillRect t="-6667" r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Freeform 51">
            <a:extLst>
              <a:ext uri="{FF2B5EF4-FFF2-40B4-BE49-F238E27FC236}">
                <a16:creationId xmlns:a16="http://schemas.microsoft.com/office/drawing/2014/main" id="{253D2067-CAD5-BF51-DE6E-EFC808EEA430}"/>
              </a:ext>
            </a:extLst>
          </p:cNvPr>
          <p:cNvSpPr/>
          <p:nvPr/>
        </p:nvSpPr>
        <p:spPr>
          <a:xfrm rot="10800000">
            <a:off x="3131715" y="6053641"/>
            <a:ext cx="1615874" cy="267061"/>
          </a:xfrm>
          <a:custGeom>
            <a:avLst/>
            <a:gdLst>
              <a:gd name="connsiteX0" fmla="*/ 0 w 1720645"/>
              <a:gd name="connsiteY0" fmla="*/ 304475 h 629348"/>
              <a:gd name="connsiteX1" fmla="*/ 481780 w 1720645"/>
              <a:gd name="connsiteY1" fmla="*/ 9507 h 629348"/>
              <a:gd name="connsiteX2" fmla="*/ 1199535 w 1720645"/>
              <a:gd name="connsiteY2" fmla="*/ 619107 h 629348"/>
              <a:gd name="connsiteX3" fmla="*/ 1720645 w 1720645"/>
              <a:gd name="connsiteY3" fmla="*/ 333972 h 629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0645" h="629348">
                <a:moveTo>
                  <a:pt x="0" y="304475"/>
                </a:moveTo>
                <a:cubicBezTo>
                  <a:pt x="140929" y="130771"/>
                  <a:pt x="281858" y="-42932"/>
                  <a:pt x="481780" y="9507"/>
                </a:cubicBezTo>
                <a:cubicBezTo>
                  <a:pt x="681702" y="61946"/>
                  <a:pt x="993058" y="565030"/>
                  <a:pt x="1199535" y="619107"/>
                </a:cubicBezTo>
                <a:cubicBezTo>
                  <a:pt x="1406012" y="673184"/>
                  <a:pt x="1563328" y="503578"/>
                  <a:pt x="1720645" y="333972"/>
                </a:cubicBezTo>
              </a:path>
            </a:pathLst>
          </a:custGeom>
          <a:noFill/>
          <a:ln w="25400">
            <a:solidFill>
              <a:srgbClr val="748971"/>
            </a:solidFill>
            <a:headEnd type="oval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LM Sans 10" pitchFamily="2" charset="7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75F9320D-6D32-9F98-2920-F7E7BCCA38D1}"/>
              </a:ext>
            </a:extLst>
          </p:cNvPr>
          <p:cNvSpPr>
            <a:spLocks noChangeAspect="1"/>
          </p:cNvSpPr>
          <p:nvPr/>
        </p:nvSpPr>
        <p:spPr>
          <a:xfrm>
            <a:off x="5809223" y="3243779"/>
            <a:ext cx="584775" cy="58477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</a:rPr>
              <a:t>loss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CB01D692-DCB0-A245-476F-B77A0F6A1602}"/>
                  </a:ext>
                </a:extLst>
              </p:cNvPr>
              <p:cNvSpPr/>
              <p:nvPr/>
            </p:nvSpPr>
            <p:spPr>
              <a:xfrm>
                <a:off x="6391644" y="2630312"/>
                <a:ext cx="382595" cy="38591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CB01D692-DCB0-A245-476F-B77A0F6A16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1644" y="2630312"/>
                <a:ext cx="382595" cy="385916"/>
              </a:xfrm>
              <a:prstGeom prst="rect">
                <a:avLst/>
              </a:prstGeom>
              <a:blipFill>
                <a:blip r:embed="rId15"/>
                <a:stretch>
                  <a:fillRect l="-19355" b="-1562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1D38BD0-D075-D588-12CF-268B11CBECC4}"/>
              </a:ext>
            </a:extLst>
          </p:cNvPr>
          <p:cNvCxnSpPr>
            <a:stCxn id="28" idx="2"/>
            <a:endCxn id="54" idx="0"/>
          </p:cNvCxnSpPr>
          <p:nvPr/>
        </p:nvCxnSpPr>
        <p:spPr>
          <a:xfrm flipH="1">
            <a:off x="6101611" y="2579460"/>
            <a:ext cx="1" cy="664319"/>
          </a:xfrm>
          <a:prstGeom prst="straightConnector1">
            <a:avLst/>
          </a:prstGeom>
          <a:ln w="19050">
            <a:solidFill>
              <a:srgbClr val="74897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2" name="Straight Arrow Connector 4101">
            <a:extLst>
              <a:ext uri="{FF2B5EF4-FFF2-40B4-BE49-F238E27FC236}">
                <a16:creationId xmlns:a16="http://schemas.microsoft.com/office/drawing/2014/main" id="{170B0FB5-148D-FBDA-0AD1-C4C5E430D449}"/>
              </a:ext>
            </a:extLst>
          </p:cNvPr>
          <p:cNvCxnSpPr>
            <a:stCxn id="56" idx="1"/>
          </p:cNvCxnSpPr>
          <p:nvPr/>
        </p:nvCxnSpPr>
        <p:spPr>
          <a:xfrm flipH="1">
            <a:off x="6101610" y="2823270"/>
            <a:ext cx="290034" cy="0"/>
          </a:xfrm>
          <a:prstGeom prst="straightConnector1">
            <a:avLst/>
          </a:prstGeom>
          <a:ln w="19050">
            <a:solidFill>
              <a:srgbClr val="748971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04" name="TextBox 4103">
                <a:extLst>
                  <a:ext uri="{FF2B5EF4-FFF2-40B4-BE49-F238E27FC236}">
                    <a16:creationId xmlns:a16="http://schemas.microsoft.com/office/drawing/2014/main" id="{8E2D4546-751C-FFDE-6E1B-5EC382E5F3BE}"/>
                  </a:ext>
                </a:extLst>
              </p:cNvPr>
              <p:cNvSpPr txBox="1"/>
              <p:nvPr/>
            </p:nvSpPr>
            <p:spPr>
              <a:xfrm>
                <a:off x="6401771" y="3217618"/>
                <a:ext cx="1575110" cy="4956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b="0" i="1">
                          <a:latin typeface="Cambria Math" panose="02040503050406030204" pitchFamily="18" charset="0"/>
                        </a:rPr>
                        <m:t>𝑙𝑜𝑠𝑠</m:t>
                      </m:r>
                      <m:r>
                        <a:rPr lang="en-US" sz="1400" b="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b="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4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sz="1400" b="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1400" b="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̂"/>
                                  <m:ctrlPr>
                                    <a:rPr lang="en-US" sz="1400" b="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400" b="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  <m:r>
                                <a:rPr lang="en-US" sz="1400" b="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400" b="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e>
                        <m:sup>
                          <m:r>
                            <a:rPr lang="en-US" sz="14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1400"/>
              </a:p>
            </p:txBody>
          </p:sp>
        </mc:Choice>
        <mc:Fallback xmlns="">
          <p:sp>
            <p:nvSpPr>
              <p:cNvPr id="4104" name="TextBox 4103">
                <a:extLst>
                  <a:ext uri="{FF2B5EF4-FFF2-40B4-BE49-F238E27FC236}">
                    <a16:creationId xmlns:a16="http://schemas.microsoft.com/office/drawing/2014/main" id="{8E2D4546-751C-FFDE-6E1B-5EC382E5F3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1771" y="3217618"/>
                <a:ext cx="1575110" cy="495649"/>
              </a:xfrm>
              <a:prstGeom prst="rect">
                <a:avLst/>
              </a:prstGeom>
              <a:blipFill>
                <a:blip r:embed="rId16"/>
                <a:stretch>
                  <a:fillRect b="-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05" name="Oval 4104">
                <a:extLst>
                  <a:ext uri="{FF2B5EF4-FFF2-40B4-BE49-F238E27FC236}">
                    <a16:creationId xmlns:a16="http://schemas.microsoft.com/office/drawing/2014/main" id="{42FD75D5-4A85-6D66-B7E5-CF7FE7B3EB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62194" y="4959376"/>
                <a:ext cx="432000" cy="432000"/>
              </a:xfrm>
              <a:prstGeom prst="ellipse">
                <a:avLst/>
              </a:prstGeom>
              <a:solidFill>
                <a:srgbClr val="F7D0CE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b="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05" name="Oval 4104">
                <a:extLst>
                  <a:ext uri="{FF2B5EF4-FFF2-40B4-BE49-F238E27FC236}">
                    <a16:creationId xmlns:a16="http://schemas.microsoft.com/office/drawing/2014/main" id="{42FD75D5-4A85-6D66-B7E5-CF7FE7B3EB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2194" y="4959376"/>
                <a:ext cx="432000" cy="432000"/>
              </a:xfrm>
              <a:prstGeom prst="ellipse">
                <a:avLst/>
              </a:prstGeom>
              <a:blipFill>
                <a:blip r:embed="rId17"/>
                <a:stretch>
                  <a:fillRect l="-2778" b="-1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06" name="Oval 4105">
                <a:extLst>
                  <a:ext uri="{FF2B5EF4-FFF2-40B4-BE49-F238E27FC236}">
                    <a16:creationId xmlns:a16="http://schemas.microsoft.com/office/drawing/2014/main" id="{8E9C0134-0BED-5E9C-8E58-9E060D6A4B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54649" y="4516644"/>
                <a:ext cx="432000" cy="432000"/>
              </a:xfrm>
              <a:prstGeom prst="ellipse">
                <a:avLst/>
              </a:prstGeom>
              <a:solidFill>
                <a:srgbClr val="F7D0CE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b="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06" name="Oval 4105">
                <a:extLst>
                  <a:ext uri="{FF2B5EF4-FFF2-40B4-BE49-F238E27FC236}">
                    <a16:creationId xmlns:a16="http://schemas.microsoft.com/office/drawing/2014/main" id="{8E9C0134-0BED-5E9C-8E58-9E060D6A4B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4649" y="4516644"/>
                <a:ext cx="432000" cy="432000"/>
              </a:xfrm>
              <a:prstGeom prst="ellipse">
                <a:avLst/>
              </a:prstGeom>
              <a:blipFill>
                <a:blip r:embed="rId18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09" name="Oval 4108">
            <a:extLst>
              <a:ext uri="{FF2B5EF4-FFF2-40B4-BE49-F238E27FC236}">
                <a16:creationId xmlns:a16="http://schemas.microsoft.com/office/drawing/2014/main" id="{E7BCE5DA-F6FD-54CC-9D4C-A0D76A6FE480}"/>
              </a:ext>
            </a:extLst>
          </p:cNvPr>
          <p:cNvSpPr>
            <a:spLocks noChangeAspect="1"/>
          </p:cNvSpPr>
          <p:nvPr/>
        </p:nvSpPr>
        <p:spPr>
          <a:xfrm>
            <a:off x="3385035" y="3126908"/>
            <a:ext cx="1160206" cy="1160206"/>
          </a:xfrm>
          <a:prstGeom prst="ellipse">
            <a:avLst/>
          </a:prstGeom>
          <a:solidFill>
            <a:srgbClr val="8DACA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LM Sans 10" pitchFamily="2" charset="77"/>
              </a:rPr>
              <a:t>P</a:t>
            </a:r>
          </a:p>
        </p:txBody>
      </p:sp>
      <p:cxnSp>
        <p:nvCxnSpPr>
          <p:cNvPr id="4113" name="Straight Arrow Connector 4112">
            <a:extLst>
              <a:ext uri="{FF2B5EF4-FFF2-40B4-BE49-F238E27FC236}">
                <a16:creationId xmlns:a16="http://schemas.microsoft.com/office/drawing/2014/main" id="{94816B6B-AB23-B69F-64DE-5A0038D4DF1A}"/>
              </a:ext>
            </a:extLst>
          </p:cNvPr>
          <p:cNvCxnSpPr>
            <a:endCxn id="4106" idx="0"/>
          </p:cNvCxnSpPr>
          <p:nvPr/>
        </p:nvCxnSpPr>
        <p:spPr>
          <a:xfrm>
            <a:off x="5043982" y="2630312"/>
            <a:ext cx="26667" cy="1886332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14" name="TextBox 4113">
                <a:extLst>
                  <a:ext uri="{FF2B5EF4-FFF2-40B4-BE49-F238E27FC236}">
                    <a16:creationId xmlns:a16="http://schemas.microsoft.com/office/drawing/2014/main" id="{9F5415DA-EA02-DD23-8B2C-59AA13752BC2}"/>
                  </a:ext>
                </a:extLst>
              </p:cNvPr>
              <p:cNvSpPr txBox="1"/>
              <p:nvPr/>
            </p:nvSpPr>
            <p:spPr>
              <a:xfrm>
                <a:off x="4893654" y="3329168"/>
                <a:ext cx="334297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b="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1400"/>
              </a:p>
            </p:txBody>
          </p:sp>
        </mc:Choice>
        <mc:Fallback xmlns="">
          <p:sp>
            <p:nvSpPr>
              <p:cNvPr id="4114" name="TextBox 4113">
                <a:extLst>
                  <a:ext uri="{FF2B5EF4-FFF2-40B4-BE49-F238E27FC236}">
                    <a16:creationId xmlns:a16="http://schemas.microsoft.com/office/drawing/2014/main" id="{9F5415DA-EA02-DD23-8B2C-59AA13752B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3654" y="3329168"/>
                <a:ext cx="334297" cy="307777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15" name="Freeform 4114">
            <a:extLst>
              <a:ext uri="{FF2B5EF4-FFF2-40B4-BE49-F238E27FC236}">
                <a16:creationId xmlns:a16="http://schemas.microsoft.com/office/drawing/2014/main" id="{90C83D24-8EB3-EB39-97D6-3AFA5469561C}"/>
              </a:ext>
            </a:extLst>
          </p:cNvPr>
          <p:cNvSpPr/>
          <p:nvPr/>
        </p:nvSpPr>
        <p:spPr>
          <a:xfrm>
            <a:off x="5309453" y="3844414"/>
            <a:ext cx="806245" cy="1337187"/>
          </a:xfrm>
          <a:custGeom>
            <a:avLst/>
            <a:gdLst>
              <a:gd name="connsiteX0" fmla="*/ 806245 w 806245"/>
              <a:gd name="connsiteY0" fmla="*/ 0 h 1337187"/>
              <a:gd name="connsiteX1" fmla="*/ 658761 w 806245"/>
              <a:gd name="connsiteY1" fmla="*/ 993058 h 1337187"/>
              <a:gd name="connsiteX2" fmla="*/ 0 w 806245"/>
              <a:gd name="connsiteY2" fmla="*/ 1337187 h 1337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06245" h="1337187">
                <a:moveTo>
                  <a:pt x="806245" y="0"/>
                </a:moveTo>
                <a:cubicBezTo>
                  <a:pt x="799690" y="385097"/>
                  <a:pt x="793135" y="770194"/>
                  <a:pt x="658761" y="993058"/>
                </a:cubicBezTo>
                <a:cubicBezTo>
                  <a:pt x="524387" y="1215922"/>
                  <a:pt x="81935" y="1281471"/>
                  <a:pt x="0" y="1337187"/>
                </a:cubicBezTo>
              </a:path>
            </a:pathLst>
          </a:custGeom>
          <a:noFill/>
          <a:ln w="19050">
            <a:solidFill>
              <a:srgbClr val="748971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16" name="TextBox 4115">
                <a:extLst>
                  <a:ext uri="{FF2B5EF4-FFF2-40B4-BE49-F238E27FC236}">
                    <a16:creationId xmlns:a16="http://schemas.microsoft.com/office/drawing/2014/main" id="{E565138C-9CB0-B68E-7765-917B97F85C1D}"/>
                  </a:ext>
                </a:extLst>
              </p:cNvPr>
              <p:cNvSpPr txBox="1"/>
              <p:nvPr/>
            </p:nvSpPr>
            <p:spPr>
              <a:xfrm>
                <a:off x="5383523" y="4037371"/>
                <a:ext cx="2593358" cy="850617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sz="1400" i="1">
                          <a:latin typeface="Cambria Math" panose="02040503050406030204" pitchFamily="18" charset="0"/>
                        </a:rPr>
                        <m:t>A</m:t>
                      </m:r>
                      <m:r>
                        <m:rPr>
                          <m:sty m:val="p"/>
                        </m:rPr>
                        <a:rPr lang="en-US" sz="1400">
                          <a:latin typeface="Cambria Math" panose="02040503050406030204" pitchFamily="18" charset="0"/>
                        </a:rPr>
                        <m:t>djoint</m:t>
                      </m:r>
                    </m:oMath>
                  </m:oMathPara>
                </a14:m>
                <a:endParaRPr lang="en-US" sz="1400" b="1" i="0">
                  <a:latin typeface="Cambria Math" panose="020405030504060302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1400" b="1" i="0">
                        <a:latin typeface="Cambria Math" panose="02040503050406030204" pitchFamily="18" charset="0"/>
                      </a:rPr>
                      <m:t>𝐚</m:t>
                    </m:r>
                    <m:r>
                      <a:rPr lang="en-US" sz="1400" b="0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400" b="0" i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0" i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m:rPr>
                            <m:sty m:val="p"/>
                          </m:rPr>
                          <a:rPr lang="en-US" sz="1400" b="0" i="0">
                            <a:latin typeface="Cambria Math" panose="02040503050406030204" pitchFamily="18" charset="0"/>
                          </a:rPr>
                          <m:t>loss</m:t>
                        </m:r>
                      </m:num>
                      <m:den>
                        <m:r>
                          <a:rPr lang="en-US" sz="1400" b="0" i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sz="1400" b="1" i="0">
                            <a:latin typeface="Cambria Math" panose="02040503050406030204" pitchFamily="18" charset="0"/>
                          </a:rPr>
                          <m:t>𝐳</m:t>
                        </m:r>
                      </m:den>
                    </m:f>
                    <m:r>
                      <a:rPr lang="en-US" sz="1400" b="1" i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1400" b="0" i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1400" b="0" i="0">
                            <a:latin typeface="Cambria Math" panose="02040503050406030204" pitchFamily="18" charset="0"/>
                          </a:rPr>
                          <m:t>y</m:t>
                        </m:r>
                      </m:e>
                    </m:acc>
                    <m:r>
                      <a:rPr lang="en-US" sz="1400" b="0" i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1400" b="0" i="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sz="1400" b="0" i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400" b="0" i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400" b="0" i="0">
                            <a:latin typeface="Cambria Math" panose="02040503050406030204" pitchFamily="18" charset="0"/>
                          </a:rPr>
                          <m:t>z</m:t>
                        </m:r>
                      </m:e>
                      <m:sub>
                        <m:r>
                          <a:rPr lang="en-US" sz="1400" b="0" i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400" b="0" i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1400" b="0" i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400" b="0" i="0">
                            <a:latin typeface="Cambria Math" panose="02040503050406030204" pitchFamily="18" charset="0"/>
                          </a:rPr>
                          <m:t>z</m:t>
                        </m:r>
                      </m:e>
                      <m:sub>
                        <m:r>
                          <a:rPr lang="en-US" sz="1400" b="0" i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1400" b="0" i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1400" b="0" i="0">
                        <a:latin typeface="Cambria Math" panose="02040503050406030204" pitchFamily="18" charset="0"/>
                      </a:rPr>
                      <m:t>y</m:t>
                    </m:r>
                  </m:oMath>
                </a14:m>
                <a:r>
                  <a:rPr lang="en-US" sz="1400" b="1"/>
                  <a:t> </a:t>
                </a:r>
              </a:p>
            </p:txBody>
          </p:sp>
        </mc:Choice>
        <mc:Fallback xmlns="">
          <p:sp>
            <p:nvSpPr>
              <p:cNvPr id="4116" name="TextBox 4115">
                <a:extLst>
                  <a:ext uri="{FF2B5EF4-FFF2-40B4-BE49-F238E27FC236}">
                    <a16:creationId xmlns:a16="http://schemas.microsoft.com/office/drawing/2014/main" id="{E565138C-9CB0-B68E-7765-917B97F85C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3523" y="4037371"/>
                <a:ext cx="2593358" cy="850617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17" name="Oval 4116">
                <a:extLst>
                  <a:ext uri="{FF2B5EF4-FFF2-40B4-BE49-F238E27FC236}">
                    <a16:creationId xmlns:a16="http://schemas.microsoft.com/office/drawing/2014/main" id="{F84B6306-F074-AA5C-0DCB-E41B893F279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179" y="4954464"/>
                <a:ext cx="432000" cy="432000"/>
              </a:xfrm>
              <a:prstGeom prst="ellipse">
                <a:avLst/>
              </a:prstGeom>
              <a:solidFill>
                <a:srgbClr val="F7D0CE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b="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17" name="Oval 4116">
                <a:extLst>
                  <a:ext uri="{FF2B5EF4-FFF2-40B4-BE49-F238E27FC236}">
                    <a16:creationId xmlns:a16="http://schemas.microsoft.com/office/drawing/2014/main" id="{F84B6306-F074-AA5C-0DCB-E41B893F27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4179" y="4954464"/>
                <a:ext cx="432000" cy="432000"/>
              </a:xfrm>
              <a:prstGeom prst="ellipse">
                <a:avLst/>
              </a:prstGeom>
              <a:blipFill>
                <a:blip r:embed="rId21"/>
                <a:stretch>
                  <a:fillRect l="-2778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18" name="Oval 4117">
                <a:extLst>
                  <a:ext uri="{FF2B5EF4-FFF2-40B4-BE49-F238E27FC236}">
                    <a16:creationId xmlns:a16="http://schemas.microsoft.com/office/drawing/2014/main" id="{21FDF039-164C-6C03-1B76-64844E908C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86634" y="4511732"/>
                <a:ext cx="432000" cy="432000"/>
              </a:xfrm>
              <a:prstGeom prst="ellipse">
                <a:avLst/>
              </a:prstGeom>
              <a:solidFill>
                <a:srgbClr val="F7D0CE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b="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b="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b="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a:rPr lang="en-US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18" name="Oval 4117">
                <a:extLst>
                  <a:ext uri="{FF2B5EF4-FFF2-40B4-BE49-F238E27FC236}">
                    <a16:creationId xmlns:a16="http://schemas.microsoft.com/office/drawing/2014/main" id="{21FDF039-164C-6C03-1B76-64844E908C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6634" y="4511732"/>
                <a:ext cx="432000" cy="432000"/>
              </a:xfrm>
              <a:prstGeom prst="ellipse">
                <a:avLst/>
              </a:prstGeom>
              <a:blipFill>
                <a:blip r:embed="rId22"/>
                <a:stretch>
                  <a:fillRect l="-22222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19" name="Rectangle 4118">
            <a:extLst>
              <a:ext uri="{FF2B5EF4-FFF2-40B4-BE49-F238E27FC236}">
                <a16:creationId xmlns:a16="http://schemas.microsoft.com/office/drawing/2014/main" id="{4319D332-75AA-A327-1491-079C0A65BABB}"/>
              </a:ext>
            </a:extLst>
          </p:cNvPr>
          <p:cNvSpPr/>
          <p:nvPr/>
        </p:nvSpPr>
        <p:spPr>
          <a:xfrm>
            <a:off x="5712575" y="5423789"/>
            <a:ext cx="336313" cy="356640"/>
          </a:xfrm>
          <a:prstGeom prst="rect">
            <a:avLst/>
          </a:prstGeom>
          <a:solidFill>
            <a:srgbClr val="58585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0</a:t>
            </a:r>
          </a:p>
        </p:txBody>
      </p:sp>
      <p:cxnSp>
        <p:nvCxnSpPr>
          <p:cNvPr id="4121" name="Straight Arrow Connector 4120">
            <a:extLst>
              <a:ext uri="{FF2B5EF4-FFF2-40B4-BE49-F238E27FC236}">
                <a16:creationId xmlns:a16="http://schemas.microsoft.com/office/drawing/2014/main" id="{DD8D03F4-6FD6-9927-DC18-F410ED7E0E40}"/>
              </a:ext>
            </a:extLst>
          </p:cNvPr>
          <p:cNvCxnSpPr>
            <a:stCxn id="4119" idx="1"/>
            <a:endCxn id="49" idx="6"/>
          </p:cNvCxnSpPr>
          <p:nvPr/>
        </p:nvCxnSpPr>
        <p:spPr>
          <a:xfrm flipH="1">
            <a:off x="5294194" y="5602109"/>
            <a:ext cx="418381" cy="5267"/>
          </a:xfrm>
          <a:prstGeom prst="straightConnector1">
            <a:avLst/>
          </a:prstGeom>
          <a:ln w="19050">
            <a:solidFill>
              <a:srgbClr val="74897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25" name="Elbow Connector 4124">
            <a:extLst>
              <a:ext uri="{FF2B5EF4-FFF2-40B4-BE49-F238E27FC236}">
                <a16:creationId xmlns:a16="http://schemas.microsoft.com/office/drawing/2014/main" id="{58963318-DCA3-AA99-DDA8-3522700F5425}"/>
              </a:ext>
            </a:extLst>
          </p:cNvPr>
          <p:cNvCxnSpPr>
            <a:cxnSpLocks/>
            <a:stCxn id="4118" idx="0"/>
          </p:cNvCxnSpPr>
          <p:nvPr/>
        </p:nvCxnSpPr>
        <p:spPr>
          <a:xfrm rot="5400000" flipH="1" flipV="1">
            <a:off x="2850633" y="3932933"/>
            <a:ext cx="630801" cy="526798"/>
          </a:xfrm>
          <a:prstGeom prst="bentConnector3">
            <a:avLst>
              <a:gd name="adj1" fmla="val 99878"/>
            </a:avLst>
          </a:prstGeom>
          <a:ln w="19050">
            <a:solidFill>
              <a:srgbClr val="74897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27" name="Elbow Connector 4126">
            <a:extLst>
              <a:ext uri="{FF2B5EF4-FFF2-40B4-BE49-F238E27FC236}">
                <a16:creationId xmlns:a16="http://schemas.microsoft.com/office/drawing/2014/main" id="{C47F28B1-AE95-27DD-3314-7BA645821941}"/>
              </a:ext>
            </a:extLst>
          </p:cNvPr>
          <p:cNvCxnSpPr>
            <a:cxnSpLocks/>
            <a:endCxn id="33" idx="2"/>
          </p:cNvCxnSpPr>
          <p:nvPr/>
        </p:nvCxnSpPr>
        <p:spPr>
          <a:xfrm rot="10800000">
            <a:off x="2342178" y="2530818"/>
            <a:ext cx="1087254" cy="1005349"/>
          </a:xfrm>
          <a:prstGeom prst="bentConnector2">
            <a:avLst/>
          </a:prstGeom>
          <a:ln w="19050">
            <a:solidFill>
              <a:srgbClr val="74897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35" name="TextBox 4134">
                <a:extLst>
                  <a:ext uri="{FF2B5EF4-FFF2-40B4-BE49-F238E27FC236}">
                    <a16:creationId xmlns:a16="http://schemas.microsoft.com/office/drawing/2014/main" id="{A8B34D96-7D7E-D384-4919-4C7C185B11AB}"/>
                  </a:ext>
                </a:extLst>
              </p:cNvPr>
              <p:cNvSpPr txBox="1"/>
              <p:nvPr/>
            </p:nvSpPr>
            <p:spPr>
              <a:xfrm>
                <a:off x="2216424" y="4064088"/>
                <a:ext cx="1194622" cy="307777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sz="1400" b="0" i="0">
                          <a:latin typeface="Cambria Math" panose="02040503050406030204" pitchFamily="18" charset="0"/>
                        </a:rPr>
                        <m:t>θ</m:t>
                      </m:r>
                      <m:r>
                        <a:rPr lang="en-US" sz="1400" b="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1400" b="0" i="0">
                          <a:latin typeface="Cambria Math" panose="02040503050406030204" pitchFamily="18" charset="0"/>
                        </a:rPr>
                        <m:t>θ</m:t>
                      </m:r>
                      <m:r>
                        <a:rPr lang="en-US" sz="1400" b="0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1400" b="0" i="0">
                          <a:latin typeface="Cambria Math" panose="02040503050406030204" pitchFamily="18" charset="0"/>
                        </a:rPr>
                        <m:t>η</m:t>
                      </m:r>
                      <m:sSub>
                        <m:sSubPr>
                          <m:ctrlPr>
                            <a:rPr lang="en-US" sz="1400" b="0" i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400" b="0" i="0"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400" b="0" i="0">
                              <a:latin typeface="Cambria Math" panose="02040503050406030204" pitchFamily="18" charset="0"/>
                            </a:rPr>
                            <m:t>θ</m:t>
                          </m:r>
                        </m:sub>
                      </m:sSub>
                    </m:oMath>
                  </m:oMathPara>
                </a14:m>
                <a:endParaRPr lang="en-US" sz="1400"/>
              </a:p>
            </p:txBody>
          </p:sp>
        </mc:Choice>
        <mc:Fallback xmlns="">
          <p:sp>
            <p:nvSpPr>
              <p:cNvPr id="4135" name="TextBox 4134">
                <a:extLst>
                  <a:ext uri="{FF2B5EF4-FFF2-40B4-BE49-F238E27FC236}">
                    <a16:creationId xmlns:a16="http://schemas.microsoft.com/office/drawing/2014/main" id="{A8B34D96-7D7E-D384-4919-4C7C185B11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6424" y="4064088"/>
                <a:ext cx="1194622" cy="307777"/>
              </a:xfrm>
              <a:prstGeom prst="rect">
                <a:avLst/>
              </a:prstGeom>
              <a:blipFill>
                <a:blip r:embed="rId23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36" name="Rounded Rectangle 4135">
                <a:extLst>
                  <a:ext uri="{FF2B5EF4-FFF2-40B4-BE49-F238E27FC236}">
                    <a16:creationId xmlns:a16="http://schemas.microsoft.com/office/drawing/2014/main" id="{F777027A-4CE3-57D7-54C7-D8895039973F}"/>
                  </a:ext>
                </a:extLst>
              </p:cNvPr>
              <p:cNvSpPr/>
              <p:nvPr/>
            </p:nvSpPr>
            <p:spPr>
              <a:xfrm>
                <a:off x="8551768" y="3536168"/>
                <a:ext cx="2420434" cy="1758393"/>
              </a:xfrm>
              <a:prstGeom prst="roundRect">
                <a:avLst/>
              </a:prstGeom>
              <a:solidFill>
                <a:srgbClr val="F7D0CE">
                  <a:alpha val="49845"/>
                </a:srgbClr>
              </a:solidFill>
              <a:ln w="25400">
                <a:solidFill>
                  <a:srgbClr val="E06565"/>
                </a:solidFill>
                <a:prstDash val="lg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sz="1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b="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600" b="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d</m:t>
                              </m:r>
                              <m:r>
                                <a:rPr lang="en-US" sz="1600" b="1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𝐠</m:t>
                              </m:r>
                            </m:e>
                            <m:sub>
                              <m:r>
                                <a:rPr lang="en-US" sz="16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p"/>
                            </m:rPr>
                            <a:rPr lang="en-US" sz="1600" b="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dt</m:t>
                          </m:r>
                        </m:den>
                      </m:f>
                      <m:r>
                        <a:rPr lang="en-US" sz="1600" b="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en-US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𝐚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sup>
                      </m:sSup>
                      <m:f>
                        <m:fPr>
                          <m:ctrlPr>
                            <a:rPr lang="en-US" sz="1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16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16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sub>
                          </m:sSub>
                        </m:num>
                        <m:den>
                          <m:r>
                            <a:rPr lang="en-US" sz="1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𝜕𝜃</m:t>
                          </m:r>
                        </m:den>
                      </m:f>
                    </m:oMath>
                    <m:oMath>
                      <m:f>
                        <m:fPr>
                          <m:ctrlPr>
                            <a:rPr lang="en-US" sz="1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num>
                        <m:den>
                          <m:r>
                            <a:rPr lang="en-US" sz="1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16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en-US" sz="1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1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</m:oMath>
                    <m:oMath>
                      <m:f>
                        <m:fPr>
                          <m:ctrlPr>
                            <a:rPr lang="en-US" sz="1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>
                            <a:rPr lang="en-US" sz="1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16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en-US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1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f>
                        <m:fPr>
                          <m:ctrlPr>
                            <a:rPr lang="en-US" sz="1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16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16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sub>
                          </m:sSub>
                        </m:num>
                        <m:den>
                          <m:r>
                            <a:rPr lang="en-US" sz="1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den>
                      </m:f>
                    </m:oMath>
                  </m:oMathPara>
                </a14:m>
                <a:endParaRPr lang="en-US" sz="160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36" name="Rounded Rectangle 4135">
                <a:extLst>
                  <a:ext uri="{FF2B5EF4-FFF2-40B4-BE49-F238E27FC236}">
                    <a16:creationId xmlns:a16="http://schemas.microsoft.com/office/drawing/2014/main" id="{F777027A-4CE3-57D7-54C7-D889503997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1768" y="3536168"/>
                <a:ext cx="2420434" cy="1758393"/>
              </a:xfrm>
              <a:prstGeom prst="roundRect">
                <a:avLst/>
              </a:prstGeom>
              <a:blipFill>
                <a:blip r:embed="rId24"/>
                <a:stretch>
                  <a:fillRect/>
                </a:stretch>
              </a:blipFill>
              <a:ln w="25400">
                <a:solidFill>
                  <a:srgbClr val="E06565"/>
                </a:solidFill>
                <a:prstDash val="lg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37" name="Rounded Rectangle 4136">
                <a:extLst>
                  <a:ext uri="{FF2B5EF4-FFF2-40B4-BE49-F238E27FC236}">
                    <a16:creationId xmlns:a16="http://schemas.microsoft.com/office/drawing/2014/main" id="{CD176B1A-2428-D713-9F60-6707167993B0}"/>
                  </a:ext>
                </a:extLst>
              </p:cNvPr>
              <p:cNvSpPr/>
              <p:nvPr/>
            </p:nvSpPr>
            <p:spPr>
              <a:xfrm>
                <a:off x="8536331" y="1668736"/>
                <a:ext cx="2202426" cy="820907"/>
              </a:xfrm>
              <a:prstGeom prst="roundRect">
                <a:avLst/>
              </a:prstGeom>
              <a:solidFill>
                <a:srgbClr val="B6B7F5">
                  <a:alpha val="50000"/>
                </a:srgbClr>
              </a:solidFill>
              <a:ln w="25400">
                <a:solidFill>
                  <a:srgbClr val="7030A0"/>
                </a:solidFill>
                <a:prstDash val="lg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𝐳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b="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dt</m:t>
                          </m:r>
                        </m:den>
                      </m:f>
                      <m:r>
                        <a:rPr lang="en-US" b="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f</m:t>
                          </m:r>
                        </m:e>
                        <m:sub>
                          <m:r>
                            <a:rPr lang="en-US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37" name="Rounded Rectangle 4136">
                <a:extLst>
                  <a:ext uri="{FF2B5EF4-FFF2-40B4-BE49-F238E27FC236}">
                    <a16:creationId xmlns:a16="http://schemas.microsoft.com/office/drawing/2014/main" id="{CD176B1A-2428-D713-9F60-6707167993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6331" y="1668736"/>
                <a:ext cx="2202426" cy="820907"/>
              </a:xfrm>
              <a:prstGeom prst="roundRect">
                <a:avLst/>
              </a:prstGeom>
              <a:blipFill>
                <a:blip r:embed="rId25"/>
                <a:stretch>
                  <a:fillRect/>
                </a:stretch>
              </a:blipFill>
              <a:ln w="25400">
                <a:solidFill>
                  <a:srgbClr val="7030A0"/>
                </a:solidFill>
                <a:prstDash val="lg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39" name="TextBox 4138">
                <a:extLst>
                  <a:ext uri="{FF2B5EF4-FFF2-40B4-BE49-F238E27FC236}">
                    <a16:creationId xmlns:a16="http://schemas.microsoft.com/office/drawing/2014/main" id="{35B6F5CB-8448-13C6-7320-DB15C3F0BFA9}"/>
                  </a:ext>
                </a:extLst>
              </p:cNvPr>
              <p:cNvSpPr txBox="1"/>
              <p:nvPr/>
            </p:nvSpPr>
            <p:spPr>
              <a:xfrm>
                <a:off x="3753347" y="1134900"/>
                <a:ext cx="48422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f</m:t>
                          </m:r>
                        </m:e>
                        <m:sub>
                          <m:r>
                            <a:rPr lang="en-US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4139" name="TextBox 4138">
                <a:extLst>
                  <a:ext uri="{FF2B5EF4-FFF2-40B4-BE49-F238E27FC236}">
                    <a16:creationId xmlns:a16="http://schemas.microsoft.com/office/drawing/2014/main" id="{35B6F5CB-8448-13C6-7320-DB15C3F0BF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3347" y="1134900"/>
                <a:ext cx="484225" cy="369332"/>
              </a:xfrm>
              <a:prstGeom prst="rect">
                <a:avLst/>
              </a:prstGeom>
              <a:blipFill>
                <a:blip r:embed="rId26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40" name="TextBox 4139">
            <a:extLst>
              <a:ext uri="{FF2B5EF4-FFF2-40B4-BE49-F238E27FC236}">
                <a16:creationId xmlns:a16="http://schemas.microsoft.com/office/drawing/2014/main" id="{CEFFCB13-BDFC-FB85-16E2-B17F7E5732E2}"/>
              </a:ext>
            </a:extLst>
          </p:cNvPr>
          <p:cNvSpPr txBox="1"/>
          <p:nvPr/>
        </p:nvSpPr>
        <p:spPr>
          <a:xfrm>
            <a:off x="8237160" y="1176604"/>
            <a:ext cx="2800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Integrated in </a:t>
            </a:r>
            <a:r>
              <a:rPr lang="en-US">
                <a:solidFill>
                  <a:srgbClr val="7030A0"/>
                </a:solidFill>
              </a:rPr>
              <a:t>forward</a:t>
            </a:r>
            <a:r>
              <a:rPr lang="en-US"/>
              <a:t> time</a:t>
            </a:r>
          </a:p>
        </p:txBody>
      </p:sp>
      <p:sp>
        <p:nvSpPr>
          <p:cNvPr id="4141" name="TextBox 4140">
            <a:extLst>
              <a:ext uri="{FF2B5EF4-FFF2-40B4-BE49-F238E27FC236}">
                <a16:creationId xmlns:a16="http://schemas.microsoft.com/office/drawing/2014/main" id="{E7D3B9DF-1290-9C6B-BE2F-9D23BA0ECD23}"/>
              </a:ext>
            </a:extLst>
          </p:cNvPr>
          <p:cNvSpPr txBox="1"/>
          <p:nvPr/>
        </p:nvSpPr>
        <p:spPr>
          <a:xfrm>
            <a:off x="8128155" y="5386464"/>
            <a:ext cx="3018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Integrated </a:t>
            </a:r>
            <a:r>
              <a:rPr lang="en-US">
                <a:solidFill>
                  <a:srgbClr val="E06565"/>
                </a:solidFill>
              </a:rPr>
              <a:t>backward</a:t>
            </a:r>
            <a:r>
              <a:rPr lang="en-US"/>
              <a:t> in time</a:t>
            </a:r>
          </a:p>
        </p:txBody>
      </p:sp>
      <p:sp>
        <p:nvSpPr>
          <p:cNvPr id="4142" name="TextBox 4141">
            <a:extLst>
              <a:ext uri="{FF2B5EF4-FFF2-40B4-BE49-F238E27FC236}">
                <a16:creationId xmlns:a16="http://schemas.microsoft.com/office/drawing/2014/main" id="{1FD3F1B4-BAE5-9B2B-46A2-A2D4029671C5}"/>
              </a:ext>
            </a:extLst>
          </p:cNvPr>
          <p:cNvSpPr txBox="1"/>
          <p:nvPr/>
        </p:nvSpPr>
        <p:spPr>
          <a:xfrm>
            <a:off x="737419" y="6528619"/>
            <a:ext cx="23342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solidFill>
                  <a:schemeClr val="accent1">
                    <a:lumMod val="50000"/>
                  </a:schemeClr>
                </a:solidFill>
                <a:hlinkClick r:id="rId2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Neural Ordinary Differential Equations</a:t>
            </a:r>
            <a:endParaRPr lang="en-US" sz="10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143" name="TextBox 4142">
            <a:extLst>
              <a:ext uri="{FF2B5EF4-FFF2-40B4-BE49-F238E27FC236}">
                <a16:creationId xmlns:a16="http://schemas.microsoft.com/office/drawing/2014/main" id="{0B44FECA-D404-C46F-3C21-23A80E7E4A32}"/>
              </a:ext>
            </a:extLst>
          </p:cNvPr>
          <p:cNvSpPr txBox="1"/>
          <p:nvPr/>
        </p:nvSpPr>
        <p:spPr>
          <a:xfrm>
            <a:off x="5570329" y="1505193"/>
            <a:ext cx="10390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>
                <a:solidFill>
                  <a:schemeClr val="tx1">
                    <a:lumMod val="50000"/>
                    <a:lumOff val="50000"/>
                  </a:schemeClr>
                </a:solidFill>
              </a:rPr>
              <a:t>Unit </a:t>
            </a:r>
          </a:p>
          <a:p>
            <a:pPr algn="ctr"/>
            <a:r>
              <a:rPr lang="en-US" sz="1400">
                <a:solidFill>
                  <a:schemeClr val="tx1">
                    <a:lumMod val="50000"/>
                    <a:lumOff val="50000"/>
                  </a:schemeClr>
                </a:solidFill>
              </a:rPr>
              <a:t>perceptron</a:t>
            </a:r>
          </a:p>
        </p:txBody>
      </p:sp>
      <p:cxnSp>
        <p:nvCxnSpPr>
          <p:cNvPr id="4145" name="Straight Arrow Connector 4144">
            <a:extLst>
              <a:ext uri="{FF2B5EF4-FFF2-40B4-BE49-F238E27FC236}">
                <a16:creationId xmlns:a16="http://schemas.microsoft.com/office/drawing/2014/main" id="{6F68B2A2-3CA9-F35D-6BCA-FAF027638FC0}"/>
              </a:ext>
            </a:extLst>
          </p:cNvPr>
          <p:cNvCxnSpPr>
            <a:cxnSpLocks/>
          </p:cNvCxnSpPr>
          <p:nvPr/>
        </p:nvCxnSpPr>
        <p:spPr>
          <a:xfrm flipH="1">
            <a:off x="5640349" y="2030121"/>
            <a:ext cx="144334" cy="209025"/>
          </a:xfrm>
          <a:prstGeom prst="straightConnector1">
            <a:avLst/>
          </a:prstGeom>
          <a:ln w="19050">
            <a:solidFill>
              <a:srgbClr val="58585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48" name="TextBox 4147">
            <a:extLst>
              <a:ext uri="{FF2B5EF4-FFF2-40B4-BE49-F238E27FC236}">
                <a16:creationId xmlns:a16="http://schemas.microsoft.com/office/drawing/2014/main" id="{C3BF8BC5-EFF7-FE25-8DCC-FEF39BDDDE7A}"/>
              </a:ext>
            </a:extLst>
          </p:cNvPr>
          <p:cNvSpPr txBox="1"/>
          <p:nvPr/>
        </p:nvSpPr>
        <p:spPr>
          <a:xfrm>
            <a:off x="7189326" y="5808718"/>
            <a:ext cx="4891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(Invert sign parities when converting to CRNs)</a:t>
            </a:r>
          </a:p>
        </p:txBody>
      </p:sp>
    </p:spTree>
    <p:extLst>
      <p:ext uri="{BB962C8B-B14F-4D97-AF65-F5344CB8AC3E}">
        <p14:creationId xmlns:p14="http://schemas.microsoft.com/office/powerpoint/2010/main" val="764738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1" grpId="0" animBg="1"/>
      <p:bldP spid="25" grpId="0" animBg="1"/>
      <p:bldP spid="26" grpId="0" animBg="1"/>
      <p:bldP spid="28" grpId="0" animBg="1"/>
      <p:bldP spid="33" grpId="0" animBg="1"/>
      <p:bldP spid="34" grpId="0" animBg="1"/>
      <p:bldP spid="36" grpId="0"/>
      <p:bldP spid="39" grpId="0"/>
      <p:bldP spid="44" grpId="0" animBg="1"/>
      <p:bldP spid="45" grpId="0" animBg="1"/>
      <p:bldP spid="46" grpId="0" animBg="1"/>
      <p:bldP spid="49" grpId="0" animBg="1"/>
      <p:bldP spid="50" grpId="0"/>
      <p:bldP spid="51" grpId="0"/>
      <p:bldP spid="52" grpId="0" animBg="1"/>
      <p:bldP spid="54" grpId="0" animBg="1"/>
      <p:bldP spid="56" grpId="0" animBg="1"/>
      <p:bldP spid="4104" grpId="0"/>
      <p:bldP spid="4105" grpId="0" animBg="1"/>
      <p:bldP spid="4106" grpId="0" animBg="1"/>
      <p:bldP spid="4109" grpId="0" animBg="1"/>
      <p:bldP spid="4114" grpId="0" animBg="1"/>
      <p:bldP spid="4115" grpId="0" animBg="1"/>
      <p:bldP spid="4116" grpId="0" animBg="1"/>
      <p:bldP spid="4117" grpId="0" animBg="1"/>
      <p:bldP spid="4118" grpId="0" animBg="1"/>
      <p:bldP spid="4119" grpId="0" animBg="1"/>
      <p:bldP spid="4135" grpId="0" animBg="1"/>
      <p:bldP spid="4136" grpId="0" animBg="1"/>
      <p:bldP spid="4137" grpId="0" animBg="1"/>
      <p:bldP spid="4139" grpId="0"/>
      <p:bldP spid="4140" grpId="0"/>
      <p:bldP spid="4141" grpId="0"/>
      <p:bldP spid="4143" grpId="0"/>
      <p:bldP spid="41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319B843A-92DD-7A28-1A50-64D02AF9C6E9}"/>
              </a:ext>
            </a:extLst>
          </p:cNvPr>
          <p:cNvCxnSpPr>
            <a:cxnSpLocks/>
          </p:cNvCxnSpPr>
          <p:nvPr/>
        </p:nvCxnSpPr>
        <p:spPr>
          <a:xfrm flipV="1">
            <a:off x="4657141" y="2946531"/>
            <a:ext cx="6988" cy="481888"/>
          </a:xfrm>
          <a:prstGeom prst="line">
            <a:avLst/>
          </a:prstGeom>
          <a:ln w="19050">
            <a:solidFill>
              <a:srgbClr val="585858"/>
            </a:solidFill>
            <a:prstDash val="dash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E71DFF65-E55C-8300-228B-1C24D41EC1AE}"/>
              </a:ext>
            </a:extLst>
          </p:cNvPr>
          <p:cNvSpPr>
            <a:spLocks noChangeAspect="1"/>
          </p:cNvSpPr>
          <p:nvPr/>
        </p:nvSpPr>
        <p:spPr>
          <a:xfrm>
            <a:off x="7267248" y="3729844"/>
            <a:ext cx="908967" cy="908967"/>
          </a:xfrm>
          <a:prstGeom prst="ellipse">
            <a:avLst/>
          </a:prstGeom>
          <a:solidFill>
            <a:srgbClr val="EA9A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Consolas" panose="020B0609020204030204" pitchFamily="49" charset="0"/>
              </a:rPr>
              <a:t>G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E5B76049-3A44-6C6E-6CFC-2843D05C059F}"/>
              </a:ext>
            </a:extLst>
          </p:cNvPr>
          <p:cNvCxnSpPr>
            <a:cxnSpLocks/>
            <a:stCxn id="20" idx="1"/>
            <a:endCxn id="50" idx="1"/>
          </p:cNvCxnSpPr>
          <p:nvPr/>
        </p:nvCxnSpPr>
        <p:spPr>
          <a:xfrm flipH="1" flipV="1">
            <a:off x="2906644" y="4025510"/>
            <a:ext cx="588945" cy="1030867"/>
          </a:xfrm>
          <a:prstGeom prst="straightConnector1">
            <a:avLst/>
          </a:prstGeom>
          <a:ln w="12700" cmpd="sng">
            <a:solidFill>
              <a:srgbClr val="B6B7F5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EA316324-90BA-0C60-6B47-C185831CBB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21256" y="4638811"/>
                <a:ext cx="590829" cy="590829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US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  <a:latin typeface="LM Sans 10" pitchFamily="2" charset="77"/>
                </a:endParaRPr>
              </a:p>
            </p:txBody>
          </p:sp>
        </mc:Choice>
        <mc:Fallback xmlns=""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EA316324-90BA-0C60-6B47-C185831CBB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1256" y="4638811"/>
                <a:ext cx="590829" cy="590829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10">
            <a:extLst>
              <a:ext uri="{FF2B5EF4-FFF2-40B4-BE49-F238E27FC236}">
                <a16:creationId xmlns:a16="http://schemas.microsoft.com/office/drawing/2014/main" id="{D7515127-F1AF-2A47-889B-F0C41C48204D}"/>
              </a:ext>
            </a:extLst>
          </p:cNvPr>
          <p:cNvSpPr>
            <a:spLocks noChangeAspect="1"/>
          </p:cNvSpPr>
          <p:nvPr/>
        </p:nvSpPr>
        <p:spPr>
          <a:xfrm>
            <a:off x="10017881" y="3724308"/>
            <a:ext cx="908967" cy="908967"/>
          </a:xfrm>
          <a:prstGeom prst="ellipse">
            <a:avLst/>
          </a:prstGeom>
          <a:solidFill>
            <a:srgbClr val="EA9A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Consolas" panose="020B0609020204030204" pitchFamily="49" charset="0"/>
              </a:rPr>
              <a:t>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387F35-C0CD-B987-4902-C4F633D8713D}"/>
              </a:ext>
            </a:extLst>
          </p:cNvPr>
          <p:cNvSpPr>
            <a:spLocks noChangeAspect="1"/>
          </p:cNvSpPr>
          <p:nvPr/>
        </p:nvSpPr>
        <p:spPr>
          <a:xfrm>
            <a:off x="7584739" y="4907154"/>
            <a:ext cx="289315" cy="25145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LM Sans 10" pitchFamily="2" charset="77"/>
              </a:rPr>
              <a:t>0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E51E7F5-B9EE-C41D-711D-F12409FF7A55}"/>
              </a:ext>
            </a:extLst>
          </p:cNvPr>
          <p:cNvCxnSpPr>
            <a:cxnSpLocks/>
            <a:endCxn id="16" idx="2"/>
          </p:cNvCxnSpPr>
          <p:nvPr/>
        </p:nvCxnSpPr>
        <p:spPr>
          <a:xfrm>
            <a:off x="5117550" y="4196477"/>
            <a:ext cx="1250951" cy="760"/>
          </a:xfrm>
          <a:prstGeom prst="straightConnector1">
            <a:avLst/>
          </a:prstGeom>
          <a:ln w="25400">
            <a:solidFill>
              <a:schemeClr val="bg2">
                <a:lumMod val="50000"/>
              </a:schemeClr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6BED2FD3-7C4C-A92B-037B-3A28E95DCC72}"/>
              </a:ext>
            </a:extLst>
          </p:cNvPr>
          <p:cNvSpPr>
            <a:spLocks noChangeAspect="1"/>
          </p:cNvSpPr>
          <p:nvPr/>
        </p:nvSpPr>
        <p:spPr>
          <a:xfrm>
            <a:off x="6820430" y="2969166"/>
            <a:ext cx="908967" cy="908967"/>
          </a:xfrm>
          <a:prstGeom prst="ellipse">
            <a:avLst/>
          </a:prstGeom>
          <a:solidFill>
            <a:srgbClr val="EA9A99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Consolas" panose="020B0609020204030204" pitchFamily="49" charset="0"/>
              </a:rPr>
              <a:t>Z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3093AD4-929C-2665-1286-AC12343AB471}"/>
              </a:ext>
            </a:extLst>
          </p:cNvPr>
          <p:cNvSpPr>
            <a:spLocks noChangeAspect="1"/>
          </p:cNvSpPr>
          <p:nvPr/>
        </p:nvSpPr>
        <p:spPr>
          <a:xfrm>
            <a:off x="6368501" y="3742753"/>
            <a:ext cx="908967" cy="908967"/>
          </a:xfrm>
          <a:prstGeom prst="ellipse">
            <a:avLst/>
          </a:prstGeom>
          <a:solidFill>
            <a:srgbClr val="EA9A99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Consolas" panose="020B0609020204030204" pitchFamily="49" charset="0"/>
              </a:rPr>
              <a:t>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D70C4E97-51BF-0B28-487E-2B43AF746E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68714" y="2374752"/>
                <a:ext cx="590829" cy="590829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̂"/>
                          <m:ctrlPr>
                            <a:rPr lang="en-US" b="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b="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Y</m:t>
                          </m:r>
                        </m:e>
                      </m:acc>
                    </m:oMath>
                  </m:oMathPara>
                </a14:m>
                <a:endParaRPr lang="en-US">
                  <a:solidFill>
                    <a:schemeClr val="tx1"/>
                  </a:solidFill>
                  <a:latin typeface="LM Sans 10" pitchFamily="2" charset="77"/>
                </a:endParaRPr>
              </a:p>
            </p:txBody>
          </p:sp>
        </mc:Choice>
        <mc:Fallback xmlns=""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D70C4E97-51BF-0B28-487E-2B43AF746E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8714" y="2374752"/>
                <a:ext cx="590829" cy="590829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940A7883-579C-C46B-DCC0-31709D5F6DE7}"/>
              </a:ext>
            </a:extLst>
          </p:cNvPr>
          <p:cNvSpPr txBox="1"/>
          <p:nvPr/>
        </p:nvSpPr>
        <p:spPr>
          <a:xfrm>
            <a:off x="5748229" y="4866911"/>
            <a:ext cx="725898" cy="31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rgbClr val="575757"/>
                </a:solidFill>
              </a:rPr>
              <a:t>target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6CAAF4B-253E-93D0-680B-9023748DBBE7}"/>
              </a:ext>
            </a:extLst>
          </p:cNvPr>
          <p:cNvSpPr>
            <a:spLocks noChangeAspect="1"/>
          </p:cNvSpPr>
          <p:nvPr/>
        </p:nvSpPr>
        <p:spPr>
          <a:xfrm>
            <a:off x="3315648" y="4876436"/>
            <a:ext cx="1228713" cy="1228713"/>
          </a:xfrm>
          <a:prstGeom prst="ellipse">
            <a:avLst/>
          </a:prstGeom>
          <a:solidFill>
            <a:srgbClr val="8DACA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LM Sans 10" pitchFamily="2" charset="77"/>
              </a:rPr>
              <a:t>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15CFC10-66AC-9248-C70E-305DDB1E9876}"/>
              </a:ext>
            </a:extLst>
          </p:cNvPr>
          <p:cNvSpPr txBox="1"/>
          <p:nvPr/>
        </p:nvSpPr>
        <p:spPr>
          <a:xfrm>
            <a:off x="3303233" y="6105149"/>
            <a:ext cx="1228713" cy="31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rgbClr val="575757"/>
                </a:solidFill>
              </a:rPr>
              <a:t>Parameters</a:t>
            </a:r>
          </a:p>
        </p:txBody>
      </p:sp>
      <p:cxnSp>
        <p:nvCxnSpPr>
          <p:cNvPr id="31" name="Elbow Connector 30">
            <a:extLst>
              <a:ext uri="{FF2B5EF4-FFF2-40B4-BE49-F238E27FC236}">
                <a16:creationId xmlns:a16="http://schemas.microsoft.com/office/drawing/2014/main" id="{DF796E0D-ABF9-7CFB-D2F1-2053F2598849}"/>
              </a:ext>
            </a:extLst>
          </p:cNvPr>
          <p:cNvCxnSpPr>
            <a:cxnSpLocks/>
            <a:stCxn id="11" idx="4"/>
            <a:endCxn id="20" idx="6"/>
          </p:cNvCxnSpPr>
          <p:nvPr/>
        </p:nvCxnSpPr>
        <p:spPr>
          <a:xfrm rot="5400000">
            <a:off x="7079604" y="2098032"/>
            <a:ext cx="857518" cy="5928004"/>
          </a:xfrm>
          <a:prstGeom prst="bentConnector2">
            <a:avLst/>
          </a:prstGeom>
          <a:ln w="28575">
            <a:solidFill>
              <a:srgbClr val="B6B7F5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B12589AD-F0D8-40AE-E6C6-796C2AA97BA1}"/>
              </a:ext>
            </a:extLst>
          </p:cNvPr>
          <p:cNvSpPr txBox="1"/>
          <p:nvPr/>
        </p:nvSpPr>
        <p:spPr>
          <a:xfrm>
            <a:off x="8512308" y="5069767"/>
            <a:ext cx="605496" cy="379338"/>
          </a:xfrm>
          <a:prstGeom prst="rect">
            <a:avLst/>
          </a:prstGeom>
          <a:solidFill>
            <a:srgbClr val="B6B7F5">
              <a:alpha val="75445"/>
            </a:srgbClr>
          </a:solidFill>
          <a:ln>
            <a:solidFill>
              <a:srgbClr val="B6B7F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LM Sans 10" pitchFamily="2" charset="77"/>
              </a:rPr>
              <a:t>N4</a:t>
            </a:r>
          </a:p>
        </p:txBody>
      </p:sp>
      <p:cxnSp>
        <p:nvCxnSpPr>
          <p:cNvPr id="37" name="Elbow Connector 36">
            <a:extLst>
              <a:ext uri="{FF2B5EF4-FFF2-40B4-BE49-F238E27FC236}">
                <a16:creationId xmlns:a16="http://schemas.microsoft.com/office/drawing/2014/main" id="{34F11395-145B-278F-D999-660A447586D6}"/>
              </a:ext>
            </a:extLst>
          </p:cNvPr>
          <p:cNvCxnSpPr>
            <a:cxnSpLocks/>
            <a:stCxn id="54" idx="0"/>
            <a:endCxn id="15" idx="2"/>
          </p:cNvCxnSpPr>
          <p:nvPr/>
        </p:nvCxnSpPr>
        <p:spPr>
          <a:xfrm rot="5400000" flipH="1" flipV="1">
            <a:off x="5586805" y="2493987"/>
            <a:ext cx="303961" cy="2163289"/>
          </a:xfrm>
          <a:prstGeom prst="bentConnector2">
            <a:avLst/>
          </a:prstGeom>
          <a:ln w="19050">
            <a:solidFill>
              <a:srgbClr val="585858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>
            <a:extLst>
              <a:ext uri="{FF2B5EF4-FFF2-40B4-BE49-F238E27FC236}">
                <a16:creationId xmlns:a16="http://schemas.microsoft.com/office/drawing/2014/main" id="{5F32E565-3531-50E6-E757-3622811595D0}"/>
              </a:ext>
            </a:extLst>
          </p:cNvPr>
          <p:cNvSpPr>
            <a:spLocks noChangeAspect="1"/>
          </p:cNvSpPr>
          <p:nvPr/>
        </p:nvSpPr>
        <p:spPr>
          <a:xfrm>
            <a:off x="5570507" y="3281269"/>
            <a:ext cx="252000" cy="252000"/>
          </a:xfrm>
          <a:prstGeom prst="ellipse">
            <a:avLst/>
          </a:prstGeom>
          <a:solidFill>
            <a:srgbClr val="5858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LM Sans 10" pitchFamily="2" charset="77"/>
              </a:rPr>
              <a:t>=</a:t>
            </a:r>
          </a:p>
        </p:txBody>
      </p:sp>
      <p:sp>
        <p:nvSpPr>
          <p:cNvPr id="50" name="Freeform 49">
            <a:extLst>
              <a:ext uri="{FF2B5EF4-FFF2-40B4-BE49-F238E27FC236}">
                <a16:creationId xmlns:a16="http://schemas.microsoft.com/office/drawing/2014/main" id="{1A03AD40-578D-68D6-EAF9-58F7C9153A65}"/>
              </a:ext>
            </a:extLst>
          </p:cNvPr>
          <p:cNvSpPr/>
          <p:nvPr/>
        </p:nvSpPr>
        <p:spPr>
          <a:xfrm>
            <a:off x="2401324" y="4020735"/>
            <a:ext cx="1804717" cy="316115"/>
          </a:xfrm>
          <a:custGeom>
            <a:avLst/>
            <a:gdLst>
              <a:gd name="connsiteX0" fmla="*/ 0 w 1720645"/>
              <a:gd name="connsiteY0" fmla="*/ 304475 h 629348"/>
              <a:gd name="connsiteX1" fmla="*/ 481780 w 1720645"/>
              <a:gd name="connsiteY1" fmla="*/ 9507 h 629348"/>
              <a:gd name="connsiteX2" fmla="*/ 1199535 w 1720645"/>
              <a:gd name="connsiteY2" fmla="*/ 619107 h 629348"/>
              <a:gd name="connsiteX3" fmla="*/ 1720645 w 1720645"/>
              <a:gd name="connsiteY3" fmla="*/ 333972 h 629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0645" h="629348">
                <a:moveTo>
                  <a:pt x="0" y="304475"/>
                </a:moveTo>
                <a:cubicBezTo>
                  <a:pt x="140929" y="130771"/>
                  <a:pt x="281858" y="-42932"/>
                  <a:pt x="481780" y="9507"/>
                </a:cubicBezTo>
                <a:cubicBezTo>
                  <a:pt x="681702" y="61946"/>
                  <a:pt x="993058" y="565030"/>
                  <a:pt x="1199535" y="619107"/>
                </a:cubicBezTo>
                <a:cubicBezTo>
                  <a:pt x="1406012" y="673184"/>
                  <a:pt x="1563328" y="503578"/>
                  <a:pt x="1720645" y="333972"/>
                </a:cubicBezTo>
              </a:path>
            </a:pathLst>
          </a:custGeom>
          <a:noFill/>
          <a:ln w="38100">
            <a:solidFill>
              <a:srgbClr val="B6B7F5"/>
            </a:solidFill>
            <a:headEnd type="oval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LM Sans 10" pitchFamily="2" charset="77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E631D0E-4074-CF1B-2047-254DA5F56781}"/>
              </a:ext>
            </a:extLst>
          </p:cNvPr>
          <p:cNvSpPr>
            <a:spLocks noChangeAspect="1"/>
          </p:cNvSpPr>
          <p:nvPr/>
        </p:nvSpPr>
        <p:spPr>
          <a:xfrm>
            <a:off x="1691173" y="4891483"/>
            <a:ext cx="436304" cy="453284"/>
          </a:xfrm>
          <a:prstGeom prst="rect">
            <a:avLst/>
          </a:prstGeom>
          <a:solidFill>
            <a:srgbClr val="E4DA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M Sans 10" pitchFamily="2" charset="77"/>
              </a:rPr>
              <a:t>X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6FD7264F-0F48-609B-8F39-AF3A41452C9C}"/>
              </a:ext>
            </a:extLst>
          </p:cNvPr>
          <p:cNvCxnSpPr>
            <a:cxnSpLocks/>
            <a:stCxn id="51" idx="0"/>
            <a:endCxn id="53" idx="4"/>
          </p:cNvCxnSpPr>
          <p:nvPr/>
        </p:nvCxnSpPr>
        <p:spPr>
          <a:xfrm flipV="1">
            <a:off x="1909325" y="4636579"/>
            <a:ext cx="260" cy="254904"/>
          </a:xfrm>
          <a:prstGeom prst="straightConnector1">
            <a:avLst/>
          </a:prstGeom>
          <a:ln w="25400">
            <a:solidFill>
              <a:schemeClr val="bg2">
                <a:lumMod val="50000"/>
              </a:schemeClr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val 52">
            <a:extLst>
              <a:ext uri="{FF2B5EF4-FFF2-40B4-BE49-F238E27FC236}">
                <a16:creationId xmlns:a16="http://schemas.microsoft.com/office/drawing/2014/main" id="{80AC99CE-1E88-82CA-95D1-D5BE42CFCF3C}"/>
              </a:ext>
            </a:extLst>
          </p:cNvPr>
          <p:cNvSpPr>
            <a:spLocks noChangeAspect="1"/>
          </p:cNvSpPr>
          <p:nvPr/>
        </p:nvSpPr>
        <p:spPr>
          <a:xfrm>
            <a:off x="1455101" y="3727612"/>
            <a:ext cx="908967" cy="908967"/>
          </a:xfrm>
          <a:prstGeom prst="ellipse">
            <a:avLst/>
          </a:prstGeom>
          <a:solidFill>
            <a:srgbClr val="B6B7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Consolas" panose="020B0609020204030204" pitchFamily="49" charset="0"/>
              </a:rPr>
              <a:t>Z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E585B9F1-903C-DBC0-9E2F-7D034AA1160D}"/>
              </a:ext>
            </a:extLst>
          </p:cNvPr>
          <p:cNvSpPr>
            <a:spLocks noChangeAspect="1"/>
          </p:cNvSpPr>
          <p:nvPr/>
        </p:nvSpPr>
        <p:spPr>
          <a:xfrm>
            <a:off x="4202657" y="3727611"/>
            <a:ext cx="908967" cy="908967"/>
          </a:xfrm>
          <a:prstGeom prst="ellipse">
            <a:avLst/>
          </a:prstGeom>
          <a:solidFill>
            <a:srgbClr val="B6B7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Consolas" panose="020B0609020204030204" pitchFamily="49" charset="0"/>
              </a:rPr>
              <a:t>Z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7677B19-7CD2-4AD0-A5F0-9BF098C5FD42}"/>
              </a:ext>
            </a:extLst>
          </p:cNvPr>
          <p:cNvSpPr txBox="1"/>
          <p:nvPr/>
        </p:nvSpPr>
        <p:spPr>
          <a:xfrm>
            <a:off x="1535982" y="5359385"/>
            <a:ext cx="7381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rgbClr val="575757"/>
                </a:solidFill>
              </a:rPr>
              <a:t>input</a:t>
            </a:r>
          </a:p>
        </p:txBody>
      </p:sp>
      <p:sp>
        <p:nvSpPr>
          <p:cNvPr id="61" name="Freeform 60">
            <a:extLst>
              <a:ext uri="{FF2B5EF4-FFF2-40B4-BE49-F238E27FC236}">
                <a16:creationId xmlns:a16="http://schemas.microsoft.com/office/drawing/2014/main" id="{444A0750-4B65-9300-8019-4C96BF12FFBE}"/>
              </a:ext>
            </a:extLst>
          </p:cNvPr>
          <p:cNvSpPr/>
          <p:nvPr/>
        </p:nvSpPr>
        <p:spPr>
          <a:xfrm>
            <a:off x="8215446" y="4029949"/>
            <a:ext cx="1804717" cy="316115"/>
          </a:xfrm>
          <a:custGeom>
            <a:avLst/>
            <a:gdLst>
              <a:gd name="connsiteX0" fmla="*/ 0 w 1720645"/>
              <a:gd name="connsiteY0" fmla="*/ 304475 h 629348"/>
              <a:gd name="connsiteX1" fmla="*/ 481780 w 1720645"/>
              <a:gd name="connsiteY1" fmla="*/ 9507 h 629348"/>
              <a:gd name="connsiteX2" fmla="*/ 1199535 w 1720645"/>
              <a:gd name="connsiteY2" fmla="*/ 619107 h 629348"/>
              <a:gd name="connsiteX3" fmla="*/ 1720645 w 1720645"/>
              <a:gd name="connsiteY3" fmla="*/ 333972 h 629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0645" h="629348">
                <a:moveTo>
                  <a:pt x="0" y="304475"/>
                </a:moveTo>
                <a:cubicBezTo>
                  <a:pt x="140929" y="130771"/>
                  <a:pt x="281858" y="-42932"/>
                  <a:pt x="481780" y="9507"/>
                </a:cubicBezTo>
                <a:cubicBezTo>
                  <a:pt x="681702" y="61946"/>
                  <a:pt x="993058" y="565030"/>
                  <a:pt x="1199535" y="619107"/>
                </a:cubicBezTo>
                <a:cubicBezTo>
                  <a:pt x="1406012" y="673184"/>
                  <a:pt x="1563328" y="503578"/>
                  <a:pt x="1720645" y="333972"/>
                </a:cubicBezTo>
              </a:path>
            </a:pathLst>
          </a:custGeom>
          <a:noFill/>
          <a:ln w="38100">
            <a:solidFill>
              <a:srgbClr val="EA9A99"/>
            </a:solidFill>
            <a:headEnd type="oval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A9A99"/>
              </a:solidFill>
              <a:latin typeface="LM Sans 10" pitchFamily="2" charset="77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73B14227-800B-F1DC-4ECC-E8F95F8EF955}"/>
              </a:ext>
            </a:extLst>
          </p:cNvPr>
          <p:cNvSpPr>
            <a:spLocks noChangeAspect="1"/>
          </p:cNvSpPr>
          <p:nvPr/>
        </p:nvSpPr>
        <p:spPr>
          <a:xfrm>
            <a:off x="4531946" y="3101874"/>
            <a:ext cx="252000" cy="252000"/>
          </a:xfrm>
          <a:prstGeom prst="ellipse">
            <a:avLst/>
          </a:prstGeom>
          <a:solidFill>
            <a:srgbClr val="5858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LM Sans 10" pitchFamily="2" charset="77"/>
              </a:rPr>
              <a:t>+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BF251FFA-D539-7177-AC49-6D4D1C2E0C0D}"/>
              </a:ext>
            </a:extLst>
          </p:cNvPr>
          <p:cNvCxnSpPr>
            <a:stCxn id="9" idx="0"/>
          </p:cNvCxnSpPr>
          <p:nvPr/>
        </p:nvCxnSpPr>
        <p:spPr>
          <a:xfrm flipH="1" flipV="1">
            <a:off x="5516670" y="4196477"/>
            <a:ext cx="1" cy="442334"/>
          </a:xfrm>
          <a:prstGeom prst="line">
            <a:avLst/>
          </a:prstGeom>
          <a:ln w="19050">
            <a:solidFill>
              <a:srgbClr val="585858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Oval 66">
            <a:extLst>
              <a:ext uri="{FF2B5EF4-FFF2-40B4-BE49-F238E27FC236}">
                <a16:creationId xmlns:a16="http://schemas.microsoft.com/office/drawing/2014/main" id="{7F4DBFD2-572E-EC3B-6EFE-33F675F26CFE}"/>
              </a:ext>
            </a:extLst>
          </p:cNvPr>
          <p:cNvSpPr>
            <a:spLocks noChangeAspect="1"/>
          </p:cNvSpPr>
          <p:nvPr/>
        </p:nvSpPr>
        <p:spPr>
          <a:xfrm>
            <a:off x="5426670" y="4333791"/>
            <a:ext cx="180000" cy="180000"/>
          </a:xfrm>
          <a:prstGeom prst="ellipse">
            <a:avLst/>
          </a:prstGeom>
          <a:solidFill>
            <a:srgbClr val="5858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LM Sans 10" pitchFamily="2" charset="77"/>
              </a:rPr>
              <a:t>-</a:t>
            </a:r>
          </a:p>
        </p:txBody>
      </p: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B9B4765E-C08B-D262-6950-9202DA7FB869}"/>
              </a:ext>
            </a:extLst>
          </p:cNvPr>
          <p:cNvCxnSpPr>
            <a:cxnSpLocks/>
          </p:cNvCxnSpPr>
          <p:nvPr/>
        </p:nvCxnSpPr>
        <p:spPr>
          <a:xfrm flipV="1">
            <a:off x="7729136" y="4641203"/>
            <a:ext cx="260" cy="254904"/>
          </a:xfrm>
          <a:prstGeom prst="straightConnector1">
            <a:avLst/>
          </a:prstGeom>
          <a:ln w="25400">
            <a:solidFill>
              <a:schemeClr val="bg2">
                <a:lumMod val="50000"/>
              </a:schemeClr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0D102262-380A-ED60-685C-9A00A05B716B}"/>
              </a:ext>
            </a:extLst>
          </p:cNvPr>
          <p:cNvSpPr txBox="1"/>
          <p:nvPr/>
        </p:nvSpPr>
        <p:spPr>
          <a:xfrm>
            <a:off x="2810886" y="3575631"/>
            <a:ext cx="605496" cy="379338"/>
          </a:xfrm>
          <a:prstGeom prst="rect">
            <a:avLst/>
          </a:prstGeom>
          <a:solidFill>
            <a:srgbClr val="B6B7F5"/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LM Sans 10" pitchFamily="2" charset="77"/>
              </a:rPr>
              <a:t>N1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FC36E177-1925-B4E5-AA78-4F0A25D02FFF}"/>
              </a:ext>
            </a:extLst>
          </p:cNvPr>
          <p:cNvSpPr txBox="1"/>
          <p:nvPr/>
        </p:nvSpPr>
        <p:spPr>
          <a:xfrm>
            <a:off x="5416632" y="3642306"/>
            <a:ext cx="563846" cy="379337"/>
          </a:xfrm>
          <a:prstGeom prst="rect">
            <a:avLst/>
          </a:prstGeom>
          <a:solidFill>
            <a:srgbClr val="EA9A99">
              <a:alpha val="48188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LM Sans 10" pitchFamily="2" charset="77"/>
              </a:rPr>
              <a:t>N2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D9485BE1-DA73-30D1-8F16-24F6B81DDEAC}"/>
              </a:ext>
            </a:extLst>
          </p:cNvPr>
          <p:cNvSpPr txBox="1"/>
          <p:nvPr/>
        </p:nvSpPr>
        <p:spPr>
          <a:xfrm>
            <a:off x="8893026" y="3575631"/>
            <a:ext cx="563846" cy="379337"/>
          </a:xfrm>
          <a:prstGeom prst="rect">
            <a:avLst/>
          </a:prstGeom>
          <a:solidFill>
            <a:srgbClr val="E06565">
              <a:alpha val="48188"/>
            </a:srgbClr>
          </a:solidFill>
          <a:ln>
            <a:solidFill>
              <a:srgbClr val="E0656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LM Sans 10" pitchFamily="2" charset="77"/>
              </a:rPr>
              <a:t>N3</a:t>
            </a:r>
          </a:p>
        </p:txBody>
      </p:sp>
      <p:sp>
        <p:nvSpPr>
          <p:cNvPr id="4" name="Notched Right Arrow 3">
            <a:extLst>
              <a:ext uri="{FF2B5EF4-FFF2-40B4-BE49-F238E27FC236}">
                <a16:creationId xmlns:a16="http://schemas.microsoft.com/office/drawing/2014/main" id="{88237E87-5549-E598-4AE1-8D8D0F03B565}"/>
              </a:ext>
            </a:extLst>
          </p:cNvPr>
          <p:cNvSpPr/>
          <p:nvPr/>
        </p:nvSpPr>
        <p:spPr>
          <a:xfrm>
            <a:off x="1405483" y="1185053"/>
            <a:ext cx="2536332" cy="550333"/>
          </a:xfrm>
          <a:prstGeom prst="notchedRightArrow">
            <a:avLst>
              <a:gd name="adj1" fmla="val 59231"/>
              <a:gd name="adj2" fmla="val 50000"/>
            </a:avLst>
          </a:prstGeom>
          <a:solidFill>
            <a:srgbClr val="B6B7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>
                    <a:lumMod val="65000"/>
                    <a:lumOff val="35000"/>
                  </a:schemeClr>
                </a:solidFill>
                <a:latin typeface="LM Sans 10" pitchFamily="2" charset="77"/>
              </a:rPr>
              <a:t>N1: State evolution</a:t>
            </a:r>
          </a:p>
        </p:txBody>
      </p:sp>
      <p:sp>
        <p:nvSpPr>
          <p:cNvPr id="5" name="Notched Right Arrow 4">
            <a:extLst>
              <a:ext uri="{FF2B5EF4-FFF2-40B4-BE49-F238E27FC236}">
                <a16:creationId xmlns:a16="http://schemas.microsoft.com/office/drawing/2014/main" id="{CE0584A2-778F-29C6-6548-BCF9E6D65784}"/>
              </a:ext>
            </a:extLst>
          </p:cNvPr>
          <p:cNvSpPr/>
          <p:nvPr/>
        </p:nvSpPr>
        <p:spPr>
          <a:xfrm>
            <a:off x="3884886" y="1185735"/>
            <a:ext cx="2221077" cy="550333"/>
          </a:xfrm>
          <a:prstGeom prst="notchedRightArrow">
            <a:avLst>
              <a:gd name="adj1" fmla="val 59231"/>
              <a:gd name="adj2" fmla="val 50000"/>
            </a:avLst>
          </a:prstGeom>
          <a:solidFill>
            <a:srgbClr val="F7D0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>
                    <a:lumMod val="65000"/>
                    <a:lumOff val="35000"/>
                  </a:schemeClr>
                </a:solidFill>
                <a:latin typeface="LM Sans 10" pitchFamily="2" charset="77"/>
              </a:rPr>
              <a:t>N2: Adjoint creation</a:t>
            </a:r>
          </a:p>
        </p:txBody>
      </p:sp>
      <p:sp>
        <p:nvSpPr>
          <p:cNvPr id="6" name="Notched Right Arrow 5">
            <a:extLst>
              <a:ext uri="{FF2B5EF4-FFF2-40B4-BE49-F238E27FC236}">
                <a16:creationId xmlns:a16="http://schemas.microsoft.com/office/drawing/2014/main" id="{09199076-6BC2-7D9D-8297-F9A1509FA17C}"/>
              </a:ext>
            </a:extLst>
          </p:cNvPr>
          <p:cNvSpPr/>
          <p:nvPr/>
        </p:nvSpPr>
        <p:spPr>
          <a:xfrm>
            <a:off x="6049034" y="1185735"/>
            <a:ext cx="2458044" cy="550333"/>
          </a:xfrm>
          <a:prstGeom prst="notchedRightArrow">
            <a:avLst>
              <a:gd name="adj1" fmla="val 59231"/>
              <a:gd name="adj2" fmla="val 50000"/>
            </a:avLst>
          </a:prstGeom>
          <a:solidFill>
            <a:srgbClr val="EB9B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>
                    <a:lumMod val="65000"/>
                    <a:lumOff val="35000"/>
                  </a:schemeClr>
                </a:solidFill>
                <a:latin typeface="LM Sans 10" pitchFamily="2" charset="77"/>
              </a:rPr>
              <a:t>N3: Gradient evolution</a:t>
            </a:r>
          </a:p>
        </p:txBody>
      </p:sp>
      <p:sp>
        <p:nvSpPr>
          <p:cNvPr id="7" name="Notched Right Arrow 6">
            <a:extLst>
              <a:ext uri="{FF2B5EF4-FFF2-40B4-BE49-F238E27FC236}">
                <a16:creationId xmlns:a16="http://schemas.microsoft.com/office/drawing/2014/main" id="{C4A80BDA-63C0-603C-59D1-A2E77D883488}"/>
              </a:ext>
            </a:extLst>
          </p:cNvPr>
          <p:cNvSpPr/>
          <p:nvPr/>
        </p:nvSpPr>
        <p:spPr>
          <a:xfrm>
            <a:off x="8450150" y="1196957"/>
            <a:ext cx="2458044" cy="550333"/>
          </a:xfrm>
          <a:prstGeom prst="notchedRightArrow">
            <a:avLst>
              <a:gd name="adj1" fmla="val 59231"/>
              <a:gd name="adj2" fmla="val 50000"/>
            </a:avLst>
          </a:prstGeom>
          <a:solidFill>
            <a:srgbClr val="B6B7F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>
                    <a:lumMod val="65000"/>
                    <a:lumOff val="35000"/>
                  </a:schemeClr>
                </a:solidFill>
                <a:latin typeface="LM Sans 10" pitchFamily="2" charset="77"/>
              </a:rPr>
              <a:t>N4: Parameter update</a:t>
            </a:r>
          </a:p>
        </p:txBody>
      </p:sp>
      <p:cxnSp>
        <p:nvCxnSpPr>
          <p:cNvPr id="8" name="Elbow Connector 7">
            <a:extLst>
              <a:ext uri="{FF2B5EF4-FFF2-40B4-BE49-F238E27FC236}">
                <a16:creationId xmlns:a16="http://schemas.microsoft.com/office/drawing/2014/main" id="{14276572-CF02-3C55-8ABD-BEBBC413AE7B}"/>
              </a:ext>
            </a:extLst>
          </p:cNvPr>
          <p:cNvCxnSpPr>
            <a:cxnSpLocks/>
            <a:stCxn id="7" idx="3"/>
            <a:endCxn id="4" idx="1"/>
          </p:cNvCxnSpPr>
          <p:nvPr/>
        </p:nvCxnSpPr>
        <p:spPr>
          <a:xfrm flipH="1" flipV="1">
            <a:off x="1568467" y="1460220"/>
            <a:ext cx="9339727" cy="11904"/>
          </a:xfrm>
          <a:prstGeom prst="bentConnector5">
            <a:avLst>
              <a:gd name="adj1" fmla="val -2448"/>
              <a:gd name="adj2" fmla="val -4671077"/>
              <a:gd name="adj3" fmla="val 102448"/>
            </a:avLst>
          </a:prstGeom>
          <a:ln w="22225">
            <a:solidFill>
              <a:srgbClr val="58585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FF6C377-5BF0-CDFE-951C-AFB9BB342840}"/>
              </a:ext>
            </a:extLst>
          </p:cNvPr>
          <p:cNvSpPr txBox="1"/>
          <p:nvPr/>
        </p:nvSpPr>
        <p:spPr>
          <a:xfrm>
            <a:off x="1" y="355987"/>
            <a:ext cx="12182860" cy="615553"/>
          </a:xfrm>
          <a:prstGeom prst="rect">
            <a:avLst/>
          </a:prstGeom>
          <a:noFill/>
        </p:spPr>
        <p:txBody>
          <a:bodyPr wrap="square" lIns="90000" rIns="90000" rtlCol="0">
            <a:spAutoFit/>
          </a:bodyPr>
          <a:lstStyle/>
          <a:p>
            <a:pPr marL="630000"/>
            <a:r>
              <a:rPr lang="en-US" sz="3400">
                <a:solidFill>
                  <a:srgbClr val="E06565"/>
                </a:solidFill>
                <a:ea typeface="Inter 24pt 24pt" panose="02000503000000020004" pitchFamily="2" charset="0"/>
                <a:cs typeface="Helvetica Neue Roman" panose="02000503000000020004" pitchFamily="2" charset="0"/>
              </a:rPr>
              <a:t>Supervised learning pipeline in Neural CRNs</a:t>
            </a:r>
            <a:endParaRPr lang="en-US" sz="3400">
              <a:solidFill>
                <a:srgbClr val="E06565"/>
              </a:solidFill>
              <a:ea typeface="Helvetica Neue Roman" panose="02000503000000020004" pitchFamily="2" charset="0"/>
              <a:cs typeface="Helvetica Neue Roman" panose="02000503000000020004" pitchFamily="2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FEBD02D-B050-549C-DD75-EB4E06888FC8}"/>
              </a:ext>
            </a:extLst>
          </p:cNvPr>
          <p:cNvSpPr txBox="1"/>
          <p:nvPr/>
        </p:nvSpPr>
        <p:spPr>
          <a:xfrm>
            <a:off x="4870640" y="2313432"/>
            <a:ext cx="681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srgbClr val="585858"/>
                </a:solidFill>
              </a:rPr>
              <a:t>output</a:t>
            </a:r>
          </a:p>
        </p:txBody>
      </p:sp>
    </p:spTree>
    <p:extLst>
      <p:ext uri="{BB962C8B-B14F-4D97-AF65-F5344CB8AC3E}">
        <p14:creationId xmlns:p14="http://schemas.microsoft.com/office/powerpoint/2010/main" val="627494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1" grpId="0" animBg="1"/>
      <p:bldP spid="12" grpId="0" animBg="1"/>
      <p:bldP spid="15" grpId="0" animBg="1"/>
      <p:bldP spid="16" grpId="0" animBg="1"/>
      <p:bldP spid="18" grpId="0" animBg="1"/>
      <p:bldP spid="19" grpId="0"/>
      <p:bldP spid="20" grpId="0" animBg="1"/>
      <p:bldP spid="21" grpId="0"/>
      <p:bldP spid="36" grpId="0" animBg="1"/>
      <p:bldP spid="39" grpId="0" animBg="1"/>
      <p:bldP spid="50" grpId="0" animBg="1"/>
      <p:bldP spid="51" grpId="0" animBg="1"/>
      <p:bldP spid="53" grpId="0" animBg="1"/>
      <p:bldP spid="54" grpId="0" animBg="1"/>
      <p:bldP spid="55" grpId="0"/>
      <p:bldP spid="61" grpId="0" animBg="1"/>
      <p:bldP spid="66" grpId="0" animBg="1"/>
      <p:bldP spid="67" grpId="0" animBg="1"/>
      <p:bldP spid="94" grpId="0" animBg="1"/>
      <p:bldP spid="95" grpId="0" animBg="1"/>
      <p:bldP spid="96" grpId="0" animBg="1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0BB7A-236B-5A78-5EDC-5F4C4A723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77CD31E-1334-29B1-43D9-F462BC12C407}"/>
                  </a:ext>
                </a:extLst>
              </p:cNvPr>
              <p:cNvSpPr txBox="1"/>
              <p:nvPr/>
            </p:nvSpPr>
            <p:spPr>
              <a:xfrm>
                <a:off x="1" y="355987"/>
                <a:ext cx="12182860" cy="615553"/>
              </a:xfrm>
              <a:prstGeom prst="rect">
                <a:avLst/>
              </a:prstGeom>
              <a:noFill/>
            </p:spPr>
            <p:txBody>
              <a:bodyPr wrap="square" lIns="90000" rIns="90000" rtlCol="0">
                <a:spAutoFit/>
              </a:bodyPr>
              <a:lstStyle/>
              <a:p>
                <a:pPr marL="630000"/>
                <a:r>
                  <a:rPr lang="en-US" sz="3400">
                    <a:solidFill>
                      <a:srgbClr val="E06565"/>
                    </a:solidFill>
                    <a:ea typeface="Inter 24pt 24pt" panose="02000503000000020004" pitchFamily="2" charset="0"/>
                    <a:cs typeface="Helvetica Neue Roman" panose="02000503000000020004" pitchFamily="2" charset="0"/>
                  </a:rPr>
                  <a:t>An example construction: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400" b="0" i="1">
                            <a:solidFill>
                              <a:srgbClr val="EB9B99"/>
                            </a:solidFill>
                            <a:latin typeface="Cambria Math" panose="02040503050406030204" pitchFamily="18" charset="0"/>
                            <a:ea typeface="Inter 24pt 24pt" panose="02000503000000020004" pitchFamily="2" charset="0"/>
                            <a:cs typeface="Helvetica Neue Roman" panose="02000503000000020004" pitchFamily="2" charset="0"/>
                          </a:rPr>
                        </m:ctrlPr>
                      </m:sSubPr>
                      <m:e>
                        <m:r>
                          <a:rPr lang="en-US" sz="3400" b="0" i="1">
                            <a:solidFill>
                              <a:srgbClr val="EB9B99"/>
                            </a:solidFill>
                            <a:latin typeface="Cambria Math" panose="02040503050406030204" pitchFamily="18" charset="0"/>
                            <a:ea typeface="Inter 24pt 24pt" panose="02000503000000020004" pitchFamily="2" charset="0"/>
                            <a:cs typeface="Helvetica Neue Roman" panose="02000503000000020004" pitchFamily="2" charset="0"/>
                          </a:rPr>
                          <m:t>𝑓</m:t>
                        </m:r>
                      </m:e>
                      <m:sub>
                        <m:r>
                          <a:rPr lang="en-US" sz="3400" b="0" i="1">
                            <a:solidFill>
                              <a:srgbClr val="EB9B99"/>
                            </a:solidFill>
                            <a:latin typeface="Cambria Math" panose="02040503050406030204" pitchFamily="18" charset="0"/>
                            <a:ea typeface="Inter 24pt 24pt" panose="02000503000000020004" pitchFamily="2" charset="0"/>
                            <a:cs typeface="Helvetica Neue Roman" panose="02000503000000020004" pitchFamily="2" charset="0"/>
                          </a:rPr>
                          <m:t>𝜃</m:t>
                        </m:r>
                      </m:sub>
                    </m:sSub>
                    <m:r>
                      <a:rPr lang="en-US" sz="3400" b="0" i="1">
                        <a:solidFill>
                          <a:srgbClr val="EB9B99"/>
                        </a:solidFill>
                        <a:latin typeface="Cambria Math" panose="02040503050406030204" pitchFamily="18" charset="0"/>
                        <a:ea typeface="Inter 24pt 24pt" panose="02000503000000020004" pitchFamily="2" charset="0"/>
                        <a:cs typeface="Helvetica Neue Roman" panose="02000503000000020004" pitchFamily="2" charset="0"/>
                      </a:rPr>
                      <m:t>=</m:t>
                    </m:r>
                    <m:r>
                      <a:rPr lang="en-US" sz="3400" b="0" i="1">
                        <a:solidFill>
                          <a:srgbClr val="EB9B99"/>
                        </a:solidFill>
                        <a:latin typeface="Cambria Math" panose="02040503050406030204" pitchFamily="18" charset="0"/>
                        <a:ea typeface="Inter 24pt 24pt" panose="02000503000000020004" pitchFamily="2" charset="0"/>
                        <a:cs typeface="Helvetica Neue Roman" panose="02000503000000020004" pitchFamily="2" charset="0"/>
                      </a:rPr>
                      <m:t>𝜃</m:t>
                    </m:r>
                    <m:r>
                      <a:rPr lang="en-US" sz="3400" b="0" i="1">
                        <a:solidFill>
                          <a:srgbClr val="EB9B99"/>
                        </a:solidFill>
                        <a:latin typeface="Cambria Math" panose="02040503050406030204" pitchFamily="18" charset="0"/>
                        <a:ea typeface="Inter 24pt 24pt" panose="02000503000000020004" pitchFamily="2" charset="0"/>
                        <a:cs typeface="Helvetica Neue Roman" panose="02000503000000020004" pitchFamily="2" charset="0"/>
                      </a:rPr>
                      <m:t>⊙</m:t>
                    </m:r>
                    <m:r>
                      <a:rPr lang="en-US" sz="3400" b="1" i="1">
                        <a:solidFill>
                          <a:srgbClr val="EB9B99"/>
                        </a:solidFill>
                        <a:latin typeface="Cambria Math" panose="02040503050406030204" pitchFamily="18" charset="0"/>
                        <a:ea typeface="Inter 24pt 24pt" panose="02000503000000020004" pitchFamily="2" charset="0"/>
                        <a:cs typeface="Helvetica Neue Roman" panose="02000503000000020004" pitchFamily="2" charset="0"/>
                      </a:rPr>
                      <m:t>𝒛</m:t>
                    </m:r>
                  </m:oMath>
                </a14:m>
                <a:endParaRPr lang="en-US" sz="3400" b="1">
                  <a:solidFill>
                    <a:srgbClr val="E06565"/>
                  </a:solidFill>
                  <a:ea typeface="Helvetica Neue Roman" panose="02000503000000020004" pitchFamily="2" charset="0"/>
                  <a:cs typeface="Helvetica Neue Roman" panose="02000503000000020004" pitchFamily="2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77CD31E-1334-29B1-43D9-F462BC12C4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355987"/>
                <a:ext cx="12182860" cy="615553"/>
              </a:xfrm>
              <a:prstGeom prst="rect">
                <a:avLst/>
              </a:prstGeom>
              <a:blipFill>
                <a:blip r:embed="rId3"/>
                <a:stretch>
                  <a:fillRect t="-12000" b="-3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19BFBC46-811E-198C-ADC4-1F77DD5F539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493" t="38194" r="19932" b="29502"/>
          <a:stretch>
            <a:fillRect/>
          </a:stretch>
        </p:blipFill>
        <p:spPr>
          <a:xfrm>
            <a:off x="10761304" y="6445019"/>
            <a:ext cx="1421557" cy="3791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A35C93F-8B0E-E58C-7ADC-5A619F314EF1}"/>
              </a:ext>
            </a:extLst>
          </p:cNvPr>
          <p:cNvSpPr txBox="1"/>
          <p:nvPr/>
        </p:nvSpPr>
        <p:spPr>
          <a:xfrm>
            <a:off x="714176" y="24408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>
              <a:latin typeface="LM Sans 10" pitchFamily="2" charset="77"/>
            </a:endParaRPr>
          </a:p>
        </p:txBody>
      </p:sp>
      <p:sp>
        <p:nvSpPr>
          <p:cNvPr id="15" name="Notched Right Arrow 14">
            <a:extLst>
              <a:ext uri="{FF2B5EF4-FFF2-40B4-BE49-F238E27FC236}">
                <a16:creationId xmlns:a16="http://schemas.microsoft.com/office/drawing/2014/main" id="{77C10CC8-DD8A-B6C3-131B-00153E870ACA}"/>
              </a:ext>
            </a:extLst>
          </p:cNvPr>
          <p:cNvSpPr/>
          <p:nvPr/>
        </p:nvSpPr>
        <p:spPr>
          <a:xfrm>
            <a:off x="731385" y="1327775"/>
            <a:ext cx="2726565" cy="550333"/>
          </a:xfrm>
          <a:prstGeom prst="notchedRightArrow">
            <a:avLst>
              <a:gd name="adj1" fmla="val 59231"/>
              <a:gd name="adj2" fmla="val 50000"/>
            </a:avLst>
          </a:prstGeom>
          <a:solidFill>
            <a:srgbClr val="B6B7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State evolution</a:t>
            </a:r>
          </a:p>
        </p:txBody>
      </p:sp>
      <p:sp>
        <p:nvSpPr>
          <p:cNvPr id="19" name="Notched Right Arrow 18">
            <a:extLst>
              <a:ext uri="{FF2B5EF4-FFF2-40B4-BE49-F238E27FC236}">
                <a16:creationId xmlns:a16="http://schemas.microsoft.com/office/drawing/2014/main" id="{F2DA2C4E-3C94-7B62-7CB0-054D14800406}"/>
              </a:ext>
            </a:extLst>
          </p:cNvPr>
          <p:cNvSpPr/>
          <p:nvPr/>
        </p:nvSpPr>
        <p:spPr>
          <a:xfrm>
            <a:off x="3557587" y="1327775"/>
            <a:ext cx="2617601" cy="550333"/>
          </a:xfrm>
          <a:prstGeom prst="notchedRightArrow">
            <a:avLst>
              <a:gd name="adj1" fmla="val 59231"/>
              <a:gd name="adj2" fmla="val 50000"/>
            </a:avLst>
          </a:prstGeom>
          <a:gradFill flip="none" rotWithShape="1">
            <a:gsLst>
              <a:gs pos="0">
                <a:srgbClr val="EA9A99">
                  <a:tint val="66000"/>
                  <a:satMod val="160000"/>
                </a:srgbClr>
              </a:gs>
              <a:gs pos="50000">
                <a:srgbClr val="EA9A99">
                  <a:tint val="44500"/>
                  <a:satMod val="160000"/>
                </a:srgbClr>
              </a:gs>
              <a:gs pos="100000">
                <a:srgbClr val="EA9A99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Adjoint creation</a:t>
            </a:r>
          </a:p>
        </p:txBody>
      </p:sp>
      <p:sp>
        <p:nvSpPr>
          <p:cNvPr id="24" name="Notched Right Arrow 23">
            <a:extLst>
              <a:ext uri="{FF2B5EF4-FFF2-40B4-BE49-F238E27FC236}">
                <a16:creationId xmlns:a16="http://schemas.microsoft.com/office/drawing/2014/main" id="{D3F4E7D7-CB21-34FE-CAC8-0B5CC2B4ADD1}"/>
              </a:ext>
            </a:extLst>
          </p:cNvPr>
          <p:cNvSpPr/>
          <p:nvPr/>
        </p:nvSpPr>
        <p:spPr>
          <a:xfrm>
            <a:off x="6306778" y="1327775"/>
            <a:ext cx="2617601" cy="550333"/>
          </a:xfrm>
          <a:prstGeom prst="notchedRightArrow">
            <a:avLst>
              <a:gd name="adj1" fmla="val 59231"/>
              <a:gd name="adj2" fmla="val 50000"/>
            </a:avLst>
          </a:prstGeom>
          <a:solidFill>
            <a:srgbClr val="EA9A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Gradient evolution</a:t>
            </a:r>
          </a:p>
        </p:txBody>
      </p:sp>
      <p:sp>
        <p:nvSpPr>
          <p:cNvPr id="25" name="Notched Right Arrow 24">
            <a:extLst>
              <a:ext uri="{FF2B5EF4-FFF2-40B4-BE49-F238E27FC236}">
                <a16:creationId xmlns:a16="http://schemas.microsoft.com/office/drawing/2014/main" id="{5F4D5074-7A4C-169C-C4F2-8A238DB8E92C}"/>
              </a:ext>
            </a:extLst>
          </p:cNvPr>
          <p:cNvSpPr/>
          <p:nvPr/>
        </p:nvSpPr>
        <p:spPr>
          <a:xfrm>
            <a:off x="9034448" y="1327775"/>
            <a:ext cx="2649551" cy="550333"/>
          </a:xfrm>
          <a:prstGeom prst="notchedRightArrow">
            <a:avLst>
              <a:gd name="adj1" fmla="val 59231"/>
              <a:gd name="adj2" fmla="val 50000"/>
            </a:avLst>
          </a:prstGeom>
          <a:solidFill>
            <a:srgbClr val="E4DA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Parameter update</a:t>
            </a:r>
          </a:p>
        </p:txBody>
      </p:sp>
      <p:grpSp>
        <p:nvGrpSpPr>
          <p:cNvPr id="4106" name="Group 4105">
            <a:extLst>
              <a:ext uri="{FF2B5EF4-FFF2-40B4-BE49-F238E27FC236}">
                <a16:creationId xmlns:a16="http://schemas.microsoft.com/office/drawing/2014/main" id="{9D73EB30-C500-884B-08FF-AF2B08E397B2}"/>
              </a:ext>
            </a:extLst>
          </p:cNvPr>
          <p:cNvGrpSpPr/>
          <p:nvPr/>
        </p:nvGrpSpPr>
        <p:grpSpPr>
          <a:xfrm>
            <a:off x="1274676" y="5043033"/>
            <a:ext cx="1390124" cy="712158"/>
            <a:chOff x="1283527" y="3262706"/>
            <a:chExt cx="1390124" cy="71215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BC3C40D-0913-0775-C6D5-2460CEAD30B3}"/>
                </a:ext>
              </a:extLst>
            </p:cNvPr>
            <p:cNvSpPr txBox="1"/>
            <p:nvPr/>
          </p:nvSpPr>
          <p:spPr>
            <a:xfrm>
              <a:off x="1530607" y="3262706"/>
              <a:ext cx="902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Analog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411EC7C-03EA-EEFA-F89F-2693E34B3FCE}"/>
                </a:ext>
              </a:extLst>
            </p:cNvPr>
            <p:cNvSpPr txBox="1"/>
            <p:nvPr/>
          </p:nvSpPr>
          <p:spPr>
            <a:xfrm>
              <a:off x="1283527" y="3605532"/>
              <a:ext cx="13901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/>
                <a:t>Bimolecular</a:t>
              </a:r>
            </a:p>
          </p:txBody>
        </p:sp>
      </p:grpSp>
      <p:grpSp>
        <p:nvGrpSpPr>
          <p:cNvPr id="4107" name="Group 4106">
            <a:extLst>
              <a:ext uri="{FF2B5EF4-FFF2-40B4-BE49-F238E27FC236}">
                <a16:creationId xmlns:a16="http://schemas.microsoft.com/office/drawing/2014/main" id="{5E6355E6-D6FC-AAFD-C007-09D790369727}"/>
              </a:ext>
            </a:extLst>
          </p:cNvPr>
          <p:cNvGrpSpPr/>
          <p:nvPr/>
        </p:nvGrpSpPr>
        <p:grpSpPr>
          <a:xfrm>
            <a:off x="3937268" y="5066645"/>
            <a:ext cx="2031325" cy="685845"/>
            <a:chOff x="3867438" y="3471725"/>
            <a:chExt cx="2031325" cy="68584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02506B7-A214-4882-984A-2DC03D8DB3F9}"/>
                </a:ext>
              </a:extLst>
            </p:cNvPr>
            <p:cNvSpPr txBox="1"/>
            <p:nvPr/>
          </p:nvSpPr>
          <p:spPr>
            <a:xfrm>
              <a:off x="3867438" y="3471725"/>
              <a:ext cx="20313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Discrete algebraic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2E5F50F-DCD0-FA0C-7CDB-CA09C4690258}"/>
                </a:ext>
              </a:extLst>
            </p:cNvPr>
            <p:cNvSpPr txBox="1"/>
            <p:nvPr/>
          </p:nvSpPr>
          <p:spPr>
            <a:xfrm>
              <a:off x="4074026" y="3788238"/>
              <a:ext cx="15311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/>
                <a:t>Unimolecular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2EA9F2A-2846-903D-B2E6-2C5EE3557F05}"/>
                  </a:ext>
                </a:extLst>
              </p:cNvPr>
              <p:cNvSpPr txBox="1"/>
              <p:nvPr/>
            </p:nvSpPr>
            <p:spPr>
              <a:xfrm>
                <a:off x="1198779" y="3399060"/>
                <a:ext cx="1402948" cy="618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b="0" i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b="0" i="0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𝐳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b="0" i="0">
                              <a:latin typeface="Cambria Math" panose="02040503050406030204" pitchFamily="18" charset="0"/>
                            </a:rPr>
                            <m:t>dt</m:t>
                          </m:r>
                        </m:den>
                      </m:f>
                      <m:r>
                        <a:rPr lang="en-US" b="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b="0" i="0">
                          <a:latin typeface="Cambria Math" panose="02040503050406030204" pitchFamily="18" charset="0"/>
                        </a:rPr>
                        <m:t>θ</m:t>
                      </m:r>
                      <m:r>
                        <a:rPr lang="en-US" b="0" i="0">
                          <a:latin typeface="Cambria Math" panose="02040503050406030204" pitchFamily="18" charset="0"/>
                        </a:rPr>
                        <m:t>⊙</m:t>
                      </m:r>
                      <m:r>
                        <a:rPr lang="en-US" b="1" i="0">
                          <a:latin typeface="Cambria Math" panose="02040503050406030204" pitchFamily="18" charset="0"/>
                        </a:rPr>
                        <m:t>𝐳</m:t>
                      </m:r>
                    </m:oMath>
                  </m:oMathPara>
                </a14:m>
                <a:br>
                  <a:rPr lang="en-US" b="1"/>
                </a:br>
                <a:endParaRPr lang="en-US" sz="1400" b="1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2EA9F2A-2846-903D-B2E6-2C5EE3557F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8779" y="3399060"/>
                <a:ext cx="1402948" cy="618439"/>
              </a:xfrm>
              <a:prstGeom prst="rect">
                <a:avLst/>
              </a:prstGeom>
              <a:blipFill>
                <a:blip r:embed="rId5"/>
                <a:stretch>
                  <a:fillRect b="-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1190083-4E47-FFD4-F76B-7416448C9C13}"/>
                  </a:ext>
                </a:extLst>
              </p:cNvPr>
              <p:cNvSpPr txBox="1"/>
              <p:nvPr/>
            </p:nvSpPr>
            <p:spPr>
              <a:xfrm>
                <a:off x="3937268" y="3317466"/>
                <a:ext cx="1688219" cy="7645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  <m:r>
                        <a:rPr lang="en-US" b="0" i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b="0" i="0"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b="0" i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>
                                  <a:latin typeface="Cambria Math" panose="02040503050406030204" pitchFamily="18" charset="0"/>
                                </a:rPr>
                                <m:t>z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b="0" i="0"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</m:sub>
                          </m:sSub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b="0" i="0">
                              <a:latin typeface="Cambria Math" panose="02040503050406030204" pitchFamily="18" charset="0"/>
                            </a:rPr>
                            <m:t>y</m:t>
                          </m:r>
                        </m:e>
                      </m:nary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1190083-4E47-FFD4-F76B-7416448C9C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268" y="3317466"/>
                <a:ext cx="1688219" cy="764568"/>
              </a:xfrm>
              <a:prstGeom prst="rect">
                <a:avLst/>
              </a:prstGeom>
              <a:blipFill>
                <a:blip r:embed="rId6"/>
                <a:stretch>
                  <a:fillRect l="-14179" t="-122951" b="-1704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1E9EE90-4166-59EF-6924-1BC8F00C6FA6}"/>
                  </a:ext>
                </a:extLst>
              </p:cNvPr>
              <p:cNvSpPr txBox="1"/>
              <p:nvPr/>
            </p:nvSpPr>
            <p:spPr>
              <a:xfrm>
                <a:off x="6580724" y="1731955"/>
                <a:ext cx="2563558" cy="19350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sz="1400" i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1400" i="0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en-US" sz="1400" b="1" i="0">
                              <a:latin typeface="Cambria Math" panose="02040503050406030204" pitchFamily="18" charset="0"/>
                            </a:rPr>
                            <m:t>𝐳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1400" i="0">
                              <a:latin typeface="Cambria Math" panose="02040503050406030204" pitchFamily="18" charset="0"/>
                            </a:rPr>
                            <m:t>dt</m:t>
                          </m:r>
                        </m:den>
                      </m:f>
                      <m:r>
                        <a:rPr lang="en-US" sz="1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400" i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1400" i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θ</m:t>
                      </m:r>
                      <m:r>
                        <a:rPr lang="en-US" sz="1400" i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⊙</m:t>
                      </m:r>
                      <m:r>
                        <a:rPr lang="en-US" sz="1400" b="1" i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𝐳</m:t>
                      </m:r>
                    </m:oMath>
                    <m:oMath>
                      <m:f>
                        <m:fPr>
                          <m:ctrlPr>
                            <a:rPr lang="en-US" sz="140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1400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en-US" sz="1400" b="1">
                              <a:latin typeface="Cambria Math" panose="02040503050406030204" pitchFamily="18" charset="0"/>
                            </a:rPr>
                            <m:t>𝐚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1400">
                              <a:latin typeface="Cambria Math" panose="02040503050406030204" pitchFamily="18" charset="0"/>
                            </a:rPr>
                            <m:t>dt</m:t>
                          </m:r>
                        </m:den>
                      </m:f>
                      <m:r>
                        <a:rPr lang="en-US" sz="14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400" b="1">
                          <a:latin typeface="Cambria Math" panose="02040503050406030204" pitchFamily="18" charset="0"/>
                        </a:rPr>
                        <m:t>𝐚</m:t>
                      </m:r>
                      <m:r>
                        <a:rPr lang="en-US" sz="1400" b="1">
                          <a:latin typeface="Cambria Math" panose="02040503050406030204" pitchFamily="18" charset="0"/>
                        </a:rPr>
                        <m:t>⊙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sub>
                          </m:sSub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1400" b="1" i="1">
                              <a:latin typeface="Cambria Math" panose="02040503050406030204" pitchFamily="18" charset="0"/>
                            </a:rPr>
                            <m:t>𝒛</m:t>
                          </m:r>
                        </m:den>
                      </m:f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400" b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𝐚</m:t>
                      </m:r>
                      <m:r>
                        <a:rPr lang="en-US" sz="1400" b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⊙</m:t>
                      </m:r>
                      <m:r>
                        <a:rPr lang="en-US" sz="1400" b="1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𝜽</m:t>
                      </m:r>
                    </m:oMath>
                    <m:oMath>
                      <m:f>
                        <m:fPr>
                          <m:ctrlPr>
                            <a:rPr lang="en-US" sz="1400" i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1400" i="0">
                              <a:latin typeface="Cambria Math" panose="02040503050406030204" pitchFamily="18" charset="0"/>
                            </a:rPr>
                            <m:t>d</m:t>
                          </m:r>
                          <m:sSub>
                            <m:sSubPr>
                              <m:ctrlPr>
                                <a:rPr lang="en-US" sz="1400" b="1" i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b="1" i="0">
                                  <a:latin typeface="Cambria Math" panose="02040503050406030204" pitchFamily="18" charset="0"/>
                                </a:rPr>
                                <m:t>𝐠</m:t>
                              </m:r>
                            </m:e>
                            <m:sub>
                              <m:r>
                                <a:rPr lang="en-US" sz="1400" b="1" i="0">
                                  <a:latin typeface="Cambria Math" panose="02040503050406030204" pitchFamily="18" charset="0"/>
                                </a:rPr>
                                <m:t>𝛉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p"/>
                            </m:rPr>
                            <a:rPr lang="en-US" sz="1400" i="0">
                              <a:latin typeface="Cambria Math" panose="02040503050406030204" pitchFamily="18" charset="0"/>
                            </a:rPr>
                            <m:t>dt</m:t>
                          </m:r>
                        </m:den>
                      </m:f>
                      <m:r>
                        <a:rPr lang="en-US" sz="1400" b="1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400" b="1" i="0">
                          <a:latin typeface="Cambria Math" panose="02040503050406030204" pitchFamily="18" charset="0"/>
                        </a:rPr>
                        <m:t>𝐚</m:t>
                      </m:r>
                      <m:r>
                        <a:rPr lang="en-US" sz="1400" b="1" i="1">
                          <a:latin typeface="Cambria Math" panose="02040503050406030204" pitchFamily="18" charset="0"/>
                        </a:rPr>
                        <m:t>⊙</m:t>
                      </m:r>
                      <m:f>
                        <m:fPr>
                          <m:ctrlPr>
                            <a:rPr lang="en-US" sz="1400" b="0" i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0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1400" b="0" i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400" b="0" i="0"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</m:e>
                            <m:sub>
                              <m:r>
                                <a:rPr lang="en-US" sz="1400" b="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sub>
                          </m:sSub>
                        </m:num>
                        <m:den>
                          <m:r>
                            <a:rPr lang="en-US" sz="1400" b="0" i="1">
                              <a:latin typeface="Cambria Math" panose="02040503050406030204" pitchFamily="18" charset="0"/>
                            </a:rPr>
                            <m:t>𝜕𝜃</m:t>
                          </m:r>
                        </m:den>
                      </m:f>
                      <m:r>
                        <a:rPr lang="en-US" sz="14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400" b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𝐚</m:t>
                      </m:r>
                      <m:r>
                        <a:rPr lang="en-US" sz="140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⊙</m:t>
                      </m:r>
                      <m:r>
                        <a:rPr lang="en-US" sz="1400" b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𝐳</m:t>
                      </m:r>
                    </m:oMath>
                  </m:oMathPara>
                </a14:m>
                <a:br>
                  <a:rPr lang="en-US" sz="1400" b="1"/>
                </a:br>
                <a:endParaRPr lang="en-US" sz="1400" b="1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1E9EE90-4166-59EF-6924-1BC8F00C6F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0724" y="1731955"/>
                <a:ext cx="2563558" cy="193501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108" name="Group 4107">
            <a:extLst>
              <a:ext uri="{FF2B5EF4-FFF2-40B4-BE49-F238E27FC236}">
                <a16:creationId xmlns:a16="http://schemas.microsoft.com/office/drawing/2014/main" id="{6DD01F3C-EF26-5E9C-05F2-66B13B964362}"/>
              </a:ext>
            </a:extLst>
          </p:cNvPr>
          <p:cNvGrpSpPr/>
          <p:nvPr/>
        </p:nvGrpSpPr>
        <p:grpSpPr>
          <a:xfrm>
            <a:off x="7065159" y="5139624"/>
            <a:ext cx="1390124" cy="717753"/>
            <a:chOff x="6754416" y="3920314"/>
            <a:chExt cx="1390124" cy="71775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8B54880-25AC-93A5-ABEA-FF58C4F2DFA8}"/>
                </a:ext>
              </a:extLst>
            </p:cNvPr>
            <p:cNvSpPr txBox="1"/>
            <p:nvPr/>
          </p:nvSpPr>
          <p:spPr>
            <a:xfrm>
              <a:off x="6998073" y="3920314"/>
              <a:ext cx="902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Analog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6FFF1DD-53E7-E877-7D45-9F6CBCBECAB0}"/>
                </a:ext>
              </a:extLst>
            </p:cNvPr>
            <p:cNvSpPr txBox="1"/>
            <p:nvPr/>
          </p:nvSpPr>
          <p:spPr>
            <a:xfrm>
              <a:off x="6754416" y="4268735"/>
              <a:ext cx="13901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/>
                <a:t>Bimolecular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D09E449-9E3B-9EB6-3EEE-C5E47CC3D4DF}"/>
                  </a:ext>
                </a:extLst>
              </p:cNvPr>
              <p:cNvSpPr txBox="1"/>
              <p:nvPr/>
            </p:nvSpPr>
            <p:spPr>
              <a:xfrm>
                <a:off x="9579744" y="3523613"/>
                <a:ext cx="14959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D09E449-9E3B-9EB6-3EEE-C5E47CC3D4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9744" y="3523613"/>
                <a:ext cx="1495922" cy="369332"/>
              </a:xfrm>
              <a:prstGeom prst="rect">
                <a:avLst/>
              </a:prstGeom>
              <a:blipFill>
                <a:blip r:embed="rId8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109" name="Group 4108">
            <a:extLst>
              <a:ext uri="{FF2B5EF4-FFF2-40B4-BE49-F238E27FC236}">
                <a16:creationId xmlns:a16="http://schemas.microsoft.com/office/drawing/2014/main" id="{4B1FB239-8960-D88F-BE49-CBD6FC628047}"/>
              </a:ext>
            </a:extLst>
          </p:cNvPr>
          <p:cNvGrpSpPr/>
          <p:nvPr/>
        </p:nvGrpSpPr>
        <p:grpSpPr>
          <a:xfrm>
            <a:off x="9551852" y="5030759"/>
            <a:ext cx="2031325" cy="736707"/>
            <a:chOff x="9440757" y="3422567"/>
            <a:chExt cx="2031325" cy="73670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CC9ADF0-CA48-AAA8-7F25-D7DDADDA378E}"/>
                </a:ext>
              </a:extLst>
            </p:cNvPr>
            <p:cNvSpPr txBox="1"/>
            <p:nvPr/>
          </p:nvSpPr>
          <p:spPr>
            <a:xfrm>
              <a:off x="9440757" y="3422567"/>
              <a:ext cx="20313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Discrete algebraic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51F2B92-8C11-82C5-1DFB-AC4E4647139A}"/>
                </a:ext>
              </a:extLst>
            </p:cNvPr>
            <p:cNvSpPr txBox="1"/>
            <p:nvPr/>
          </p:nvSpPr>
          <p:spPr>
            <a:xfrm>
              <a:off x="9651078" y="3789942"/>
              <a:ext cx="15311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/>
                <a:t>Unimolecular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F4D0E958-EF4E-D37E-E996-1E4E4251C09C}"/>
              </a:ext>
            </a:extLst>
          </p:cNvPr>
          <p:cNvSpPr txBox="1"/>
          <p:nvPr/>
        </p:nvSpPr>
        <p:spPr>
          <a:xfrm>
            <a:off x="1877961" y="1081571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N1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B10B988-E4C3-38C9-E4BE-AFB6C4F123A9}"/>
              </a:ext>
            </a:extLst>
          </p:cNvPr>
          <p:cNvSpPr txBox="1"/>
          <p:nvPr/>
        </p:nvSpPr>
        <p:spPr>
          <a:xfrm>
            <a:off x="4713122" y="1081571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N2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1D8A249-6CB6-6240-F572-D881D7FC452A}"/>
              </a:ext>
            </a:extLst>
          </p:cNvPr>
          <p:cNvSpPr txBox="1"/>
          <p:nvPr/>
        </p:nvSpPr>
        <p:spPr>
          <a:xfrm>
            <a:off x="7363399" y="1081571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N3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D674B2C-A6B2-8876-6005-72BBC0CD9233}"/>
              </a:ext>
            </a:extLst>
          </p:cNvPr>
          <p:cNvSpPr txBox="1"/>
          <p:nvPr/>
        </p:nvSpPr>
        <p:spPr>
          <a:xfrm>
            <a:off x="10087897" y="1081571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N4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9A9DE1E5-E618-B18C-469B-40A9A9C9799E}"/>
                  </a:ext>
                </a:extLst>
              </p:cNvPr>
              <p:cNvSpPr txBox="1"/>
              <p:nvPr/>
            </p:nvSpPr>
            <p:spPr>
              <a:xfrm>
                <a:off x="996000" y="4363400"/>
                <a:ext cx="2197333" cy="338554"/>
              </a:xfrm>
              <a:prstGeom prst="rect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1600" b="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1600" b="0" i="1">
                          <a:latin typeface="Cambria Math" panose="02040503050406030204" pitchFamily="18" charset="0"/>
                        </a:rPr>
                        <m:t> →</m:t>
                      </m:r>
                      <m:sSub>
                        <m:sSub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1600" b="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1600" b="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160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9A9DE1E5-E618-B18C-469B-40A9A9C979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000" y="4363400"/>
                <a:ext cx="2197333" cy="338554"/>
              </a:xfrm>
              <a:prstGeom prst="rect">
                <a:avLst/>
              </a:prstGeom>
              <a:blipFill>
                <a:blip r:embed="rId9"/>
                <a:stretch>
                  <a:fillRect b="-14286"/>
                </a:stretch>
              </a:blipFill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831A91E8-021B-C9AF-C3DE-21DCA9E54574}"/>
                  </a:ext>
                </a:extLst>
              </p:cNvPr>
              <p:cNvSpPr txBox="1"/>
              <p:nvPr/>
            </p:nvSpPr>
            <p:spPr>
              <a:xfrm>
                <a:off x="4388563" y="4240290"/>
                <a:ext cx="955646" cy="584775"/>
              </a:xfrm>
              <a:prstGeom prst="rect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1600" b="0" i="1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  <m:oMath>
                      <m:r>
                        <a:rPr lang="en-US" sz="1600" b="0" i="1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sz="1600" b="0" i="1">
                          <a:latin typeface="Cambria Math" panose="02040503050406030204" pitchFamily="18" charset="0"/>
                        </a:rPr>
                        <m:t> →</m:t>
                      </m:r>
                      <m:sSup>
                        <m:sSup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sz="160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831A91E8-021B-C9AF-C3DE-21DCA9E545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8563" y="4240290"/>
                <a:ext cx="955646" cy="584775"/>
              </a:xfrm>
              <a:prstGeom prst="rect">
                <a:avLst/>
              </a:prstGeom>
              <a:blipFill>
                <a:blip r:embed="rId10"/>
                <a:stretch>
                  <a:fillRect b="-8333"/>
                </a:stretch>
              </a:blipFill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830EB876-AA97-BC11-7DF2-62B6F4FF1A88}"/>
                  </a:ext>
                </a:extLst>
              </p:cNvPr>
              <p:cNvSpPr txBox="1"/>
              <p:nvPr/>
            </p:nvSpPr>
            <p:spPr>
              <a:xfrm>
                <a:off x="6409895" y="4100764"/>
                <a:ext cx="2411366" cy="863826"/>
              </a:xfrm>
              <a:prstGeom prst="rect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1600" b="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1600" b="0" i="1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1600" b="0" i="1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±</m:t>
                          </m:r>
                        </m:sup>
                      </m:sSubSup>
                      <m:r>
                        <a:rPr lang="en-US" sz="1600" b="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1600" b="0" i="1">
                          <a:latin typeface="Cambria Math" panose="02040503050406030204" pitchFamily="18" charset="0"/>
                        </a:rPr>
                        <m:t>→2</m:t>
                      </m:r>
                      <m:sSubSup>
                        <m:sSubSup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±</m:t>
                          </m:r>
                        </m:sup>
                      </m:sSubSup>
                      <m:r>
                        <a:rPr lang="en-US" sz="1600" b="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br>
                  <a:rPr lang="en-US" sz="1600"/>
                </a:br>
                <a:endParaRPr lang="en-US" sz="1600"/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1600" b="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1600" b="0" i="1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1600" b="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1600" b="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br>
                  <a:rPr lang="en-US" sz="1600" b="0"/>
                </a:br>
                <a:endParaRPr lang="en-US" sz="160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830EB876-AA97-BC11-7DF2-62B6F4FF1A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9895" y="4100764"/>
                <a:ext cx="2411366" cy="86382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8A92F469-3A54-97AE-AB71-5DEB55881DDC}"/>
                  </a:ext>
                </a:extLst>
              </p:cNvPr>
              <p:cNvSpPr txBox="1"/>
              <p:nvPr/>
            </p:nvSpPr>
            <p:spPr>
              <a:xfrm>
                <a:off x="9418899" y="4236795"/>
                <a:ext cx="1817613" cy="591765"/>
              </a:xfrm>
              <a:prstGeom prst="rect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b="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sz="1600" b="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1600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600" b="0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1600" b="0" i="1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sz="1600" b="0"/>
                  <a:t> (fast)</a:t>
                </a:r>
                <a:br>
                  <a:rPr lang="en-US" sz="1600" b="0"/>
                </a:br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en-US" sz="1600" b="0" i="1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br>
                  <a:rPr lang="en-US" sz="1600" b="0"/>
                </a:br>
                <a:endParaRPr lang="en-US" sz="160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8A92F469-3A54-97AE-AB71-5DEB55881D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8899" y="4236795"/>
                <a:ext cx="1817613" cy="591765"/>
              </a:xfrm>
              <a:prstGeom prst="rect">
                <a:avLst/>
              </a:prstGeom>
              <a:blipFill>
                <a:blip r:embed="rId12"/>
                <a:stretch>
                  <a:fillRect t="-2083" r="-690"/>
                </a:stretch>
              </a:blipFill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13" name="TextBox 4112">
                <a:extLst>
                  <a:ext uri="{FF2B5EF4-FFF2-40B4-BE49-F238E27FC236}">
                    <a16:creationId xmlns:a16="http://schemas.microsoft.com/office/drawing/2014/main" id="{E5290EAE-2B53-5185-8280-5784EBDB6918}"/>
                  </a:ext>
                </a:extLst>
              </p:cNvPr>
              <p:cNvSpPr txBox="1"/>
              <p:nvPr/>
            </p:nvSpPr>
            <p:spPr>
              <a:xfrm>
                <a:off x="4105672" y="1872303"/>
                <a:ext cx="2485168" cy="12402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b="1" i="1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𝑙𝑜𝑠𝑠</m:t>
                          </m:r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1400" b="1" i="1">
                              <a:latin typeface="Cambria Math" panose="02040503050406030204" pitchFamily="18" charset="0"/>
                            </a:rPr>
                            <m:t>𝒛</m:t>
                          </m:r>
                        </m:den>
                      </m:f>
                      <m:r>
                        <a:rPr lang="en-US" sz="1400" b="0" i="1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1400" b="0" i="1">
                          <a:latin typeface="Cambria Math" panose="02040503050406030204" pitchFamily="18" charset="0"/>
                        </a:rPr>
                        <m:t>𝑙𝑜𝑠𝑠</m:t>
                      </m:r>
                      <m:r>
                        <a:rPr lang="en-US" sz="1400" b="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b="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4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sz="1400" b="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1400" b="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̂"/>
                                  <m:ctrlPr>
                                    <a:rPr lang="en-US" sz="1400" b="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400" b="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  <m:r>
                                <a:rPr lang="en-US" sz="1400" b="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400" b="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e>
                        <m:sup>
                          <m:r>
                            <a:rPr lang="en-US" sz="14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>
                      <m:r>
                        <a:rPr lang="en-US" sz="1400" b="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1400" b="0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en-US" sz="1400" b="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400" b="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en-US" sz="1400" b="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400" b="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  <m:oMath>
                      <m:acc>
                        <m:accPr>
                          <m:chr m:val="̂"/>
                          <m:ctrlPr>
                            <a:rPr lang="en-US" sz="140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sz="1400">
                              <a:latin typeface="Cambria Math" panose="02040503050406030204" pitchFamily="18" charset="0"/>
                            </a:rPr>
                            <m:t>y</m:t>
                          </m:r>
                        </m:e>
                      </m:acc>
                      <m:r>
                        <a:rPr lang="en-US" sz="140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1400" b="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4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1400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b="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1400" b="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1400"/>
              </a:p>
            </p:txBody>
          </p:sp>
        </mc:Choice>
        <mc:Fallback xmlns="">
          <p:sp>
            <p:nvSpPr>
              <p:cNvPr id="4113" name="TextBox 4112">
                <a:extLst>
                  <a:ext uri="{FF2B5EF4-FFF2-40B4-BE49-F238E27FC236}">
                    <a16:creationId xmlns:a16="http://schemas.microsoft.com/office/drawing/2014/main" id="{E5290EAE-2B53-5185-8280-5784EBDB69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5672" y="1872303"/>
                <a:ext cx="2485168" cy="1240276"/>
              </a:xfrm>
              <a:prstGeom prst="rect">
                <a:avLst/>
              </a:prstGeom>
              <a:blipFill>
                <a:blip r:embed="rId13"/>
                <a:stretch>
                  <a:fillRect l="-9694" t="-9091" b="-838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16" name="TextBox 4115">
            <a:extLst>
              <a:ext uri="{FF2B5EF4-FFF2-40B4-BE49-F238E27FC236}">
                <a16:creationId xmlns:a16="http://schemas.microsoft.com/office/drawing/2014/main" id="{350FC30C-771B-C191-4222-1677C7198777}"/>
              </a:ext>
            </a:extLst>
          </p:cNvPr>
          <p:cNvSpPr txBox="1"/>
          <p:nvPr/>
        </p:nvSpPr>
        <p:spPr>
          <a:xfrm>
            <a:off x="4078331" y="5857377"/>
            <a:ext cx="174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(end-point rxn.)</a:t>
            </a:r>
          </a:p>
        </p:txBody>
      </p:sp>
      <p:sp>
        <p:nvSpPr>
          <p:cNvPr id="4117" name="TextBox 4116">
            <a:extLst>
              <a:ext uri="{FF2B5EF4-FFF2-40B4-BE49-F238E27FC236}">
                <a16:creationId xmlns:a16="http://schemas.microsoft.com/office/drawing/2014/main" id="{4CCDEDC1-B888-A7D9-70DA-D1C359CE0D37}"/>
              </a:ext>
            </a:extLst>
          </p:cNvPr>
          <p:cNvSpPr txBox="1"/>
          <p:nvPr/>
        </p:nvSpPr>
        <p:spPr>
          <a:xfrm>
            <a:off x="9692915" y="5857377"/>
            <a:ext cx="174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(end-point rxn.)</a:t>
            </a:r>
          </a:p>
        </p:txBody>
      </p:sp>
      <p:sp>
        <p:nvSpPr>
          <p:cNvPr id="4119" name="TextBox 4118">
            <a:extLst>
              <a:ext uri="{FF2B5EF4-FFF2-40B4-BE49-F238E27FC236}">
                <a16:creationId xmlns:a16="http://schemas.microsoft.com/office/drawing/2014/main" id="{3A26A58E-2CD4-45B8-7DD7-24FEDE896964}"/>
              </a:ext>
            </a:extLst>
          </p:cNvPr>
          <p:cNvSpPr txBox="1"/>
          <p:nvPr/>
        </p:nvSpPr>
        <p:spPr>
          <a:xfrm>
            <a:off x="6787839" y="3600601"/>
            <a:ext cx="19447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(</a:t>
            </a:r>
            <a:r>
              <a:rPr lang="en-US" sz="1400" i="1"/>
              <a:t>sign parities inverted</a:t>
            </a:r>
            <a:r>
              <a:rPr lang="en-US" sz="140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5055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2841D-C3FB-DDAF-2E0B-83C39156A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BDEB13E-6565-D9F0-F384-26262679FF7A}"/>
              </a:ext>
            </a:extLst>
          </p:cNvPr>
          <p:cNvSpPr txBox="1"/>
          <p:nvPr/>
        </p:nvSpPr>
        <p:spPr>
          <a:xfrm>
            <a:off x="1" y="355987"/>
            <a:ext cx="12182860" cy="584775"/>
          </a:xfrm>
          <a:prstGeom prst="rect">
            <a:avLst/>
          </a:prstGeom>
          <a:noFill/>
        </p:spPr>
        <p:txBody>
          <a:bodyPr wrap="square" lIns="90000" rIns="90000" rtlCol="0">
            <a:spAutoFit/>
          </a:bodyPr>
          <a:lstStyle/>
          <a:p>
            <a:pPr marL="630000"/>
            <a:r>
              <a:rPr lang="en-US" sz="3200">
                <a:solidFill>
                  <a:srgbClr val="E06565"/>
                </a:solidFill>
                <a:ea typeface="Inter 24pt 24pt" panose="02000503000000020004" pitchFamily="2" charset="0"/>
                <a:cs typeface="Helvetica Neue Roman" panose="02000503000000020004" pitchFamily="2" charset="0"/>
              </a:rPr>
              <a:t>Supervised learning pipeline within a two-phase clock system</a:t>
            </a:r>
            <a:endParaRPr lang="en-US" sz="3200">
              <a:solidFill>
                <a:srgbClr val="E06565"/>
              </a:solidFill>
              <a:ea typeface="Helvetica Neue Roman" panose="02000503000000020004" pitchFamily="2" charset="0"/>
              <a:cs typeface="Helvetica Neue Roman" panose="02000503000000020004" pitchFamily="2" charset="0"/>
            </a:endParaRPr>
          </a:p>
        </p:txBody>
      </p:sp>
      <p:pic>
        <p:nvPicPr>
          <p:cNvPr id="4" name="Picture 3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98D040E8-15BF-BFE5-0D62-DE2329D90A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493" t="38194" r="19932" b="29502"/>
          <a:stretch>
            <a:fillRect/>
          </a:stretch>
        </p:blipFill>
        <p:spPr>
          <a:xfrm>
            <a:off x="10761304" y="6445019"/>
            <a:ext cx="1421557" cy="3791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FA9AA8-8B73-6BD9-96C8-093C9167CEE7}"/>
              </a:ext>
            </a:extLst>
          </p:cNvPr>
          <p:cNvSpPr txBox="1"/>
          <p:nvPr/>
        </p:nvSpPr>
        <p:spPr>
          <a:xfrm>
            <a:off x="714176" y="24408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>
              <a:latin typeface="LM Sans 10" pitchFamily="2" charset="77"/>
            </a:endParaRPr>
          </a:p>
        </p:txBody>
      </p:sp>
      <p:sp>
        <p:nvSpPr>
          <p:cNvPr id="15" name="Notched Right Arrow 14">
            <a:extLst>
              <a:ext uri="{FF2B5EF4-FFF2-40B4-BE49-F238E27FC236}">
                <a16:creationId xmlns:a16="http://schemas.microsoft.com/office/drawing/2014/main" id="{38A871DD-DBA1-8A8F-D0E5-1AEBB8EDACD4}"/>
              </a:ext>
            </a:extLst>
          </p:cNvPr>
          <p:cNvSpPr/>
          <p:nvPr/>
        </p:nvSpPr>
        <p:spPr>
          <a:xfrm>
            <a:off x="731385" y="1327775"/>
            <a:ext cx="2726565" cy="550333"/>
          </a:xfrm>
          <a:prstGeom prst="notchedRightArrow">
            <a:avLst>
              <a:gd name="adj1" fmla="val 59231"/>
              <a:gd name="adj2" fmla="val 50000"/>
            </a:avLst>
          </a:prstGeom>
          <a:solidFill>
            <a:srgbClr val="B6B7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State evolution</a:t>
            </a:r>
          </a:p>
        </p:txBody>
      </p:sp>
      <p:sp>
        <p:nvSpPr>
          <p:cNvPr id="19" name="Notched Right Arrow 18">
            <a:extLst>
              <a:ext uri="{FF2B5EF4-FFF2-40B4-BE49-F238E27FC236}">
                <a16:creationId xmlns:a16="http://schemas.microsoft.com/office/drawing/2014/main" id="{8A3E49AE-50E6-CE92-10DB-973A5D85C58B}"/>
              </a:ext>
            </a:extLst>
          </p:cNvPr>
          <p:cNvSpPr/>
          <p:nvPr/>
        </p:nvSpPr>
        <p:spPr>
          <a:xfrm>
            <a:off x="3557587" y="1327775"/>
            <a:ext cx="2617601" cy="550333"/>
          </a:xfrm>
          <a:prstGeom prst="notchedRightArrow">
            <a:avLst>
              <a:gd name="adj1" fmla="val 59231"/>
              <a:gd name="adj2" fmla="val 50000"/>
            </a:avLst>
          </a:prstGeom>
          <a:gradFill flip="none" rotWithShape="1">
            <a:gsLst>
              <a:gs pos="0">
                <a:srgbClr val="EA9A99">
                  <a:tint val="66000"/>
                  <a:satMod val="160000"/>
                </a:srgbClr>
              </a:gs>
              <a:gs pos="50000">
                <a:srgbClr val="EA9A99">
                  <a:tint val="44500"/>
                  <a:satMod val="160000"/>
                </a:srgbClr>
              </a:gs>
              <a:gs pos="100000">
                <a:srgbClr val="EA9A99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Adjoint creation</a:t>
            </a:r>
          </a:p>
        </p:txBody>
      </p:sp>
      <p:sp>
        <p:nvSpPr>
          <p:cNvPr id="24" name="Notched Right Arrow 23">
            <a:extLst>
              <a:ext uri="{FF2B5EF4-FFF2-40B4-BE49-F238E27FC236}">
                <a16:creationId xmlns:a16="http://schemas.microsoft.com/office/drawing/2014/main" id="{8DA88BA1-B9D0-6CF7-31B7-3B1A51321C7A}"/>
              </a:ext>
            </a:extLst>
          </p:cNvPr>
          <p:cNvSpPr/>
          <p:nvPr/>
        </p:nvSpPr>
        <p:spPr>
          <a:xfrm>
            <a:off x="6306778" y="1327775"/>
            <a:ext cx="2617601" cy="550333"/>
          </a:xfrm>
          <a:prstGeom prst="notchedRightArrow">
            <a:avLst>
              <a:gd name="adj1" fmla="val 59231"/>
              <a:gd name="adj2" fmla="val 50000"/>
            </a:avLst>
          </a:prstGeom>
          <a:solidFill>
            <a:srgbClr val="EA9A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Gradient evolution</a:t>
            </a:r>
          </a:p>
        </p:txBody>
      </p:sp>
      <p:sp>
        <p:nvSpPr>
          <p:cNvPr id="25" name="Notched Right Arrow 24">
            <a:extLst>
              <a:ext uri="{FF2B5EF4-FFF2-40B4-BE49-F238E27FC236}">
                <a16:creationId xmlns:a16="http://schemas.microsoft.com/office/drawing/2014/main" id="{2875B8D4-724A-B5F1-F15D-549B5C025535}"/>
              </a:ext>
            </a:extLst>
          </p:cNvPr>
          <p:cNvSpPr/>
          <p:nvPr/>
        </p:nvSpPr>
        <p:spPr>
          <a:xfrm>
            <a:off x="9034448" y="1327775"/>
            <a:ext cx="2649551" cy="550333"/>
          </a:xfrm>
          <a:prstGeom prst="notchedRightArrow">
            <a:avLst>
              <a:gd name="adj1" fmla="val 59231"/>
              <a:gd name="adj2" fmla="val 50000"/>
            </a:avLst>
          </a:prstGeom>
          <a:solidFill>
            <a:srgbClr val="E4DA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Parameter update</a:t>
            </a:r>
          </a:p>
        </p:txBody>
      </p:sp>
      <p:grpSp>
        <p:nvGrpSpPr>
          <p:cNvPr id="4106" name="Group 4105">
            <a:extLst>
              <a:ext uri="{FF2B5EF4-FFF2-40B4-BE49-F238E27FC236}">
                <a16:creationId xmlns:a16="http://schemas.microsoft.com/office/drawing/2014/main" id="{6F836FC3-5538-F3DE-23B7-CDC4FA5A3FB5}"/>
              </a:ext>
            </a:extLst>
          </p:cNvPr>
          <p:cNvGrpSpPr/>
          <p:nvPr/>
        </p:nvGrpSpPr>
        <p:grpSpPr>
          <a:xfrm>
            <a:off x="1274676" y="3017587"/>
            <a:ext cx="1390124" cy="712158"/>
            <a:chOff x="1283527" y="3262706"/>
            <a:chExt cx="1390124" cy="71215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BC02D5B-D8AD-3E3A-435E-6D031F63D327}"/>
                </a:ext>
              </a:extLst>
            </p:cNvPr>
            <p:cNvSpPr txBox="1"/>
            <p:nvPr/>
          </p:nvSpPr>
          <p:spPr>
            <a:xfrm>
              <a:off x="1530607" y="3262706"/>
              <a:ext cx="902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Analog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64AD2AA-6276-C6CC-0A52-5028C8CC6574}"/>
                </a:ext>
              </a:extLst>
            </p:cNvPr>
            <p:cNvSpPr txBox="1"/>
            <p:nvPr/>
          </p:nvSpPr>
          <p:spPr>
            <a:xfrm>
              <a:off x="1283527" y="3605532"/>
              <a:ext cx="13901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Bimolecular</a:t>
              </a:r>
            </a:p>
          </p:txBody>
        </p:sp>
      </p:grpSp>
      <p:grpSp>
        <p:nvGrpSpPr>
          <p:cNvPr id="4107" name="Group 4106">
            <a:extLst>
              <a:ext uri="{FF2B5EF4-FFF2-40B4-BE49-F238E27FC236}">
                <a16:creationId xmlns:a16="http://schemas.microsoft.com/office/drawing/2014/main" id="{0C34A692-6F21-C9DF-C13B-7177BFF3F914}"/>
              </a:ext>
            </a:extLst>
          </p:cNvPr>
          <p:cNvGrpSpPr/>
          <p:nvPr/>
        </p:nvGrpSpPr>
        <p:grpSpPr>
          <a:xfrm>
            <a:off x="3850724" y="3030744"/>
            <a:ext cx="2031325" cy="685845"/>
            <a:chOff x="3867438" y="3471725"/>
            <a:chExt cx="2031325" cy="68584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ED172AD-60D7-5FDB-A028-5C03933FF4AE}"/>
                </a:ext>
              </a:extLst>
            </p:cNvPr>
            <p:cNvSpPr txBox="1"/>
            <p:nvPr/>
          </p:nvSpPr>
          <p:spPr>
            <a:xfrm>
              <a:off x="3867438" y="3471725"/>
              <a:ext cx="20313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Discrete algebraic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A5045CE-5CAE-88C9-2EC0-1B5394D4E577}"/>
                </a:ext>
              </a:extLst>
            </p:cNvPr>
            <p:cNvSpPr txBox="1"/>
            <p:nvPr/>
          </p:nvSpPr>
          <p:spPr>
            <a:xfrm>
              <a:off x="4074026" y="3788238"/>
              <a:ext cx="15311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Unimolecular</a:t>
              </a:r>
            </a:p>
          </p:txBody>
        </p:sp>
      </p:grpSp>
      <p:grpSp>
        <p:nvGrpSpPr>
          <p:cNvPr id="4108" name="Group 4107">
            <a:extLst>
              <a:ext uri="{FF2B5EF4-FFF2-40B4-BE49-F238E27FC236}">
                <a16:creationId xmlns:a16="http://schemas.microsoft.com/office/drawing/2014/main" id="{9B6B54C2-5F6D-EB45-D96B-434549D032BF}"/>
              </a:ext>
            </a:extLst>
          </p:cNvPr>
          <p:cNvGrpSpPr/>
          <p:nvPr/>
        </p:nvGrpSpPr>
        <p:grpSpPr>
          <a:xfrm>
            <a:off x="7067973" y="3014790"/>
            <a:ext cx="1390124" cy="717753"/>
            <a:chOff x="6754416" y="3920314"/>
            <a:chExt cx="1390124" cy="71775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6ACB9B4-B89A-2236-7497-4A1D1CC68CA3}"/>
                </a:ext>
              </a:extLst>
            </p:cNvPr>
            <p:cNvSpPr txBox="1"/>
            <p:nvPr/>
          </p:nvSpPr>
          <p:spPr>
            <a:xfrm>
              <a:off x="6998073" y="3920314"/>
              <a:ext cx="902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Analog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B49A7E1-FEC7-FE8B-FC31-D65F541CD130}"/>
                </a:ext>
              </a:extLst>
            </p:cNvPr>
            <p:cNvSpPr txBox="1"/>
            <p:nvPr/>
          </p:nvSpPr>
          <p:spPr>
            <a:xfrm>
              <a:off x="6754416" y="4268735"/>
              <a:ext cx="13901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Bimolecular</a:t>
              </a:r>
            </a:p>
          </p:txBody>
        </p:sp>
      </p:grpSp>
      <p:grpSp>
        <p:nvGrpSpPr>
          <p:cNvPr id="4109" name="Group 4108">
            <a:extLst>
              <a:ext uri="{FF2B5EF4-FFF2-40B4-BE49-F238E27FC236}">
                <a16:creationId xmlns:a16="http://schemas.microsoft.com/office/drawing/2014/main" id="{79E35B3D-2DEE-DC64-F4EB-75EBAF14B4DC}"/>
              </a:ext>
            </a:extLst>
          </p:cNvPr>
          <p:cNvGrpSpPr/>
          <p:nvPr/>
        </p:nvGrpSpPr>
        <p:grpSpPr>
          <a:xfrm>
            <a:off x="9551852" y="3005313"/>
            <a:ext cx="2031325" cy="736707"/>
            <a:chOff x="9440757" y="3422567"/>
            <a:chExt cx="2031325" cy="73670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F5CA11A-7A59-B778-BC6F-E7033970CB02}"/>
                </a:ext>
              </a:extLst>
            </p:cNvPr>
            <p:cNvSpPr txBox="1"/>
            <p:nvPr/>
          </p:nvSpPr>
          <p:spPr>
            <a:xfrm>
              <a:off x="9440757" y="3422567"/>
              <a:ext cx="20313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Discrete algebraic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03C2C0A-7B67-94C1-81E6-43CC93C2D439}"/>
                </a:ext>
              </a:extLst>
            </p:cNvPr>
            <p:cNvSpPr txBox="1"/>
            <p:nvPr/>
          </p:nvSpPr>
          <p:spPr>
            <a:xfrm>
              <a:off x="9651078" y="3789942"/>
              <a:ext cx="15311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Unimolecular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D7DFB70F-8885-9987-3F53-5060B6F8B88A}"/>
              </a:ext>
            </a:extLst>
          </p:cNvPr>
          <p:cNvSpPr txBox="1"/>
          <p:nvPr/>
        </p:nvSpPr>
        <p:spPr>
          <a:xfrm>
            <a:off x="1877961" y="1081571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N1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A92A827-8705-32BD-00FA-543A835FE53B}"/>
              </a:ext>
            </a:extLst>
          </p:cNvPr>
          <p:cNvSpPr txBox="1"/>
          <p:nvPr/>
        </p:nvSpPr>
        <p:spPr>
          <a:xfrm>
            <a:off x="4713122" y="1081571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N2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3BBC352-D20F-15CB-C843-95AF47C6E4CE}"/>
              </a:ext>
            </a:extLst>
          </p:cNvPr>
          <p:cNvSpPr txBox="1"/>
          <p:nvPr/>
        </p:nvSpPr>
        <p:spPr>
          <a:xfrm>
            <a:off x="7363399" y="1081571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N3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04C81EB-E5AC-491F-FACA-C0A3035442E7}"/>
              </a:ext>
            </a:extLst>
          </p:cNvPr>
          <p:cNvSpPr txBox="1"/>
          <p:nvPr/>
        </p:nvSpPr>
        <p:spPr>
          <a:xfrm>
            <a:off x="10087897" y="1081571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N4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01F5C248-7A67-8EEE-D316-4073F9444FF4}"/>
                  </a:ext>
                </a:extLst>
              </p:cNvPr>
              <p:cNvSpPr txBox="1"/>
              <p:nvPr/>
            </p:nvSpPr>
            <p:spPr>
              <a:xfrm>
                <a:off x="996000" y="2134291"/>
                <a:ext cx="219733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1600" b="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1600" b="0" i="1">
                          <a:latin typeface="Cambria Math" panose="02040503050406030204" pitchFamily="18" charset="0"/>
                        </a:rPr>
                        <m:t> →</m:t>
                      </m:r>
                      <m:sSub>
                        <m:sSub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1600" b="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1600" b="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160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01F5C248-7A67-8EEE-D316-4073F9444F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000" y="2134291"/>
                <a:ext cx="2197333" cy="338554"/>
              </a:xfrm>
              <a:prstGeom prst="rect">
                <a:avLst/>
              </a:prstGeom>
              <a:blipFill>
                <a:blip r:embed="rId4"/>
                <a:stretch>
                  <a:fillRect b="-18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369FEAE2-01A9-169D-CB73-B23DD2A536CF}"/>
                  </a:ext>
                </a:extLst>
              </p:cNvPr>
              <p:cNvSpPr txBox="1"/>
              <p:nvPr/>
            </p:nvSpPr>
            <p:spPr>
              <a:xfrm>
                <a:off x="4405276" y="2011181"/>
                <a:ext cx="95564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1600" b="0" i="1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  <m:oMath>
                      <m:r>
                        <a:rPr lang="en-US" sz="1600" b="0" i="1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sz="1600" b="0" i="1">
                          <a:latin typeface="Cambria Math" panose="02040503050406030204" pitchFamily="18" charset="0"/>
                        </a:rPr>
                        <m:t> →</m:t>
                      </m:r>
                      <m:sSup>
                        <m:sSup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sz="160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369FEAE2-01A9-169D-CB73-B23DD2A536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5276" y="2011181"/>
                <a:ext cx="955646" cy="584775"/>
              </a:xfrm>
              <a:prstGeom prst="rect">
                <a:avLst/>
              </a:prstGeom>
              <a:blipFill>
                <a:blip r:embed="rId5"/>
                <a:stretch>
                  <a:fillRect b="-85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65F2B2E8-0A58-541A-1C9E-B875DA201FED}"/>
                  </a:ext>
                </a:extLst>
              </p:cNvPr>
              <p:cNvSpPr txBox="1"/>
              <p:nvPr/>
            </p:nvSpPr>
            <p:spPr>
              <a:xfrm>
                <a:off x="6427862" y="1823169"/>
                <a:ext cx="2653740" cy="8965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1600" b="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1600" b="0" i="1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1600" b="0" i="1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±</m:t>
                          </m:r>
                        </m:sup>
                      </m:sSubSup>
                      <m:r>
                        <a:rPr lang="en-US" sz="1600" b="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1600" b="0" i="1">
                          <a:latin typeface="Cambria Math" panose="02040503050406030204" pitchFamily="18" charset="0"/>
                        </a:rPr>
                        <m:t>→2</m:t>
                      </m:r>
                      <m:sSubSup>
                        <m:sSubSup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±</m:t>
                          </m:r>
                        </m:sup>
                      </m:sSubSup>
                      <m:r>
                        <a:rPr lang="en-US" sz="1600" b="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br>
                  <a:rPr lang="en-US" sz="1600"/>
                </a:br>
                <a:endParaRPr lang="en-US" sz="1600"/>
              </a:p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±</m:t>
                          </m:r>
                        </m:sup>
                      </m:sSubSup>
                      <m:r>
                        <a:rPr lang="en-US" sz="1600" b="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1600" b="0" i="1">
                          <a:latin typeface="Cambria Math" panose="02040503050406030204" pitchFamily="18" charset="0"/>
                        </a:rPr>
                        <m:t>→</m:t>
                      </m:r>
                      <m:sSubSup>
                        <m:sSubSup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±</m:t>
                          </m:r>
                        </m:sup>
                      </m:sSubSup>
                      <m:r>
                        <a:rPr lang="en-US" sz="1600" b="0" i="1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±</m:t>
                          </m:r>
                        </m:sup>
                      </m:sSubSup>
                      <m:r>
                        <a:rPr lang="en-US" sz="1600" b="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br>
                  <a:rPr lang="en-US" sz="1600" b="0"/>
                </a:br>
                <a:endParaRPr lang="en-US" sz="160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65F2B2E8-0A58-541A-1C9E-B875DA201F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7862" y="1823169"/>
                <a:ext cx="2653740" cy="89659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7534645F-A28F-2226-51E2-E5B1D1870880}"/>
                  </a:ext>
                </a:extLst>
              </p:cNvPr>
              <p:cNvSpPr txBox="1"/>
              <p:nvPr/>
            </p:nvSpPr>
            <p:spPr>
              <a:xfrm>
                <a:off x="9418899" y="2007686"/>
                <a:ext cx="1817613" cy="5917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b="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sz="1600" b="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1600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600" b="0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1600" b="0" i="1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sz="1600" b="0"/>
                  <a:t> (fast)</a:t>
                </a:r>
                <a:br>
                  <a:rPr lang="en-US" sz="1600" b="0"/>
                </a:br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en-US" sz="1600" b="0" i="1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sz="1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br>
                  <a:rPr lang="en-US" sz="1600" b="0"/>
                </a:br>
                <a:endParaRPr lang="en-US" sz="160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7534645F-A28F-2226-51E2-E5B1D18708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8899" y="2007686"/>
                <a:ext cx="1817613" cy="591765"/>
              </a:xfrm>
              <a:prstGeom prst="rect">
                <a:avLst/>
              </a:prstGeom>
              <a:blipFill>
                <a:blip r:embed="rId7"/>
                <a:stretch>
                  <a:fillRect t="-2083" r="-13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E1E53576-39F9-9E15-F34A-A336F873E71B}"/>
              </a:ext>
            </a:extLst>
          </p:cNvPr>
          <p:cNvSpPr/>
          <p:nvPr/>
        </p:nvSpPr>
        <p:spPr>
          <a:xfrm>
            <a:off x="1317530" y="4607018"/>
            <a:ext cx="2399071" cy="255639"/>
          </a:xfrm>
          <a:prstGeom prst="rect">
            <a:avLst/>
          </a:prstGeom>
          <a:solidFill>
            <a:srgbClr val="B6B7F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N1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B0AA2D3-E658-E184-AB65-2333E2153169}"/>
              </a:ext>
            </a:extLst>
          </p:cNvPr>
          <p:cNvSpPr/>
          <p:nvPr/>
        </p:nvSpPr>
        <p:spPr>
          <a:xfrm>
            <a:off x="1317530" y="5251977"/>
            <a:ext cx="511278" cy="255639"/>
          </a:xfrm>
          <a:prstGeom prst="rect">
            <a:avLst/>
          </a:prstGeom>
          <a:solidFill>
            <a:srgbClr val="B6B7F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N4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A751943-38F5-5A9F-FE3C-FAC848ACDCE4}"/>
              </a:ext>
            </a:extLst>
          </p:cNvPr>
          <p:cNvSpPr/>
          <p:nvPr/>
        </p:nvSpPr>
        <p:spPr>
          <a:xfrm>
            <a:off x="3750399" y="4946208"/>
            <a:ext cx="2399071" cy="255639"/>
          </a:xfrm>
          <a:prstGeom prst="rect">
            <a:avLst/>
          </a:prstGeom>
          <a:solidFill>
            <a:srgbClr val="EB9B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N3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5EA9754-D53F-BE53-9087-81753919BEB4}"/>
              </a:ext>
            </a:extLst>
          </p:cNvPr>
          <p:cNvSpPr/>
          <p:nvPr/>
        </p:nvSpPr>
        <p:spPr>
          <a:xfrm>
            <a:off x="3750399" y="4609407"/>
            <a:ext cx="511278" cy="255639"/>
          </a:xfrm>
          <a:prstGeom prst="rect">
            <a:avLst/>
          </a:prstGeom>
          <a:solidFill>
            <a:srgbClr val="EB9B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N2</a:t>
            </a:r>
          </a:p>
        </p:txBody>
      </p:sp>
      <p:pic>
        <p:nvPicPr>
          <p:cNvPr id="30" name="Graphic 29" descr="Stopwatch outline">
            <a:extLst>
              <a:ext uri="{FF2B5EF4-FFF2-40B4-BE49-F238E27FC236}">
                <a16:creationId xmlns:a16="http://schemas.microsoft.com/office/drawing/2014/main" id="{B368B700-BF8D-CB16-1845-7D65AEB74F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32864" y="4149876"/>
            <a:ext cx="369332" cy="369332"/>
          </a:xfrm>
          <a:prstGeom prst="rect">
            <a:avLst/>
          </a:prstGeom>
        </p:spPr>
      </p:pic>
      <p:pic>
        <p:nvPicPr>
          <p:cNvPr id="31" name="Graphic 30" descr="Stopwatch outline">
            <a:extLst>
              <a:ext uri="{FF2B5EF4-FFF2-40B4-BE49-F238E27FC236}">
                <a16:creationId xmlns:a16="http://schemas.microsoft.com/office/drawing/2014/main" id="{9D75A84D-5CBC-0CC8-8313-DF4568CD81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531935" y="4155829"/>
            <a:ext cx="369332" cy="369332"/>
          </a:xfrm>
          <a:prstGeom prst="rect">
            <a:avLst/>
          </a:prstGeom>
        </p:spPr>
      </p:pic>
      <p:cxnSp>
        <p:nvCxnSpPr>
          <p:cNvPr id="32" name="Elbow Connector 31">
            <a:extLst>
              <a:ext uri="{FF2B5EF4-FFF2-40B4-BE49-F238E27FC236}">
                <a16:creationId xmlns:a16="http://schemas.microsoft.com/office/drawing/2014/main" id="{EBE43D27-CFC9-C5D2-49C3-828A3335E9B5}"/>
              </a:ext>
            </a:extLst>
          </p:cNvPr>
          <p:cNvCxnSpPr/>
          <p:nvPr/>
        </p:nvCxnSpPr>
        <p:spPr>
          <a:xfrm>
            <a:off x="1007679" y="4077444"/>
            <a:ext cx="5476861" cy="1612490"/>
          </a:xfrm>
          <a:prstGeom prst="bentConnector3">
            <a:avLst>
              <a:gd name="adj1" fmla="val -87"/>
            </a:avLst>
          </a:prstGeom>
          <a:ln w="28575">
            <a:solidFill>
              <a:schemeClr val="bg2">
                <a:lumMod val="5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064A756-3932-0BD3-1817-B875E952DCBD}"/>
                  </a:ext>
                </a:extLst>
              </p:cNvPr>
              <p:cNvSpPr txBox="1"/>
              <p:nvPr/>
            </p:nvSpPr>
            <p:spPr>
              <a:xfrm>
                <a:off x="996000" y="5689934"/>
                <a:ext cx="57855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200" b="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1200" b="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120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064A756-3932-0BD3-1817-B875E952DC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000" y="5689934"/>
                <a:ext cx="578556" cy="27699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C1A219A-DE4F-1146-56AF-7F7487D0C741}"/>
                  </a:ext>
                </a:extLst>
              </p:cNvPr>
              <p:cNvSpPr txBox="1"/>
              <p:nvPr/>
            </p:nvSpPr>
            <p:spPr>
              <a:xfrm>
                <a:off x="996000" y="5997711"/>
                <a:ext cx="67332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200" b="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1200" b="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sz="1200" b="0" i="1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120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C1A219A-DE4F-1146-56AF-7F7487D0C7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000" y="5997711"/>
                <a:ext cx="673325" cy="27699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C9EABC2-7201-3E6B-AF05-B98C8307A228}"/>
                  </a:ext>
                </a:extLst>
              </p:cNvPr>
              <p:cNvSpPr txBox="1"/>
              <p:nvPr/>
            </p:nvSpPr>
            <p:spPr>
              <a:xfrm>
                <a:off x="3379651" y="5689483"/>
                <a:ext cx="58836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200" b="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12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200" b="0" i="1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120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C9EABC2-7201-3E6B-AF05-B98C8307A2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9651" y="5689483"/>
                <a:ext cx="588366" cy="27699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3EE112FA-9C03-40A4-134F-7B6DFEAB8CF2}"/>
                  </a:ext>
                </a:extLst>
              </p:cNvPr>
              <p:cNvSpPr txBox="1"/>
              <p:nvPr/>
            </p:nvSpPr>
            <p:spPr>
              <a:xfrm>
                <a:off x="3934151" y="5689482"/>
                <a:ext cx="84914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200" b="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12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200" b="0" i="1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1200" b="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200" b="0" i="1">
                          <a:latin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en-US" sz="120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3EE112FA-9C03-40A4-134F-7B6DFEAB8C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4151" y="5689482"/>
                <a:ext cx="849143" cy="27699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8452D92-7143-96D7-74F4-D1F4C62DDAC8}"/>
                  </a:ext>
                </a:extLst>
              </p:cNvPr>
              <p:cNvSpPr txBox="1"/>
              <p:nvPr/>
            </p:nvSpPr>
            <p:spPr>
              <a:xfrm>
                <a:off x="5789203" y="5676629"/>
                <a:ext cx="6733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200" b="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1200" b="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sz="1200" b="0" i="1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120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8452D92-7143-96D7-74F4-D1F4C62DDA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9203" y="5676629"/>
                <a:ext cx="673326" cy="27699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B415575-99F3-9CB3-7155-0EAAA97C388E}"/>
                  </a:ext>
                </a:extLst>
              </p:cNvPr>
              <p:cNvSpPr txBox="1"/>
              <p:nvPr/>
            </p:nvSpPr>
            <p:spPr>
              <a:xfrm>
                <a:off x="1669325" y="5997711"/>
                <a:ext cx="93410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200" b="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1200" b="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sz="1200" b="0" i="1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1200" b="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200" b="0" i="1">
                          <a:latin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en-US" sz="120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B415575-99F3-9CB3-7155-0EAAA97C38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9325" y="5997711"/>
                <a:ext cx="934102" cy="276999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>
            <a:extLst>
              <a:ext uri="{FF2B5EF4-FFF2-40B4-BE49-F238E27FC236}">
                <a16:creationId xmlns:a16="http://schemas.microsoft.com/office/drawing/2014/main" id="{2A74B88E-B8AD-C72C-F38A-87993AB6E4AA}"/>
              </a:ext>
            </a:extLst>
          </p:cNvPr>
          <p:cNvSpPr txBox="1"/>
          <p:nvPr/>
        </p:nvSpPr>
        <p:spPr>
          <a:xfrm>
            <a:off x="6866991" y="4852912"/>
            <a:ext cx="4509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Enable time-scale separation between </a:t>
            </a:r>
            <a:r>
              <a:rPr lang="en-US">
                <a:solidFill>
                  <a:schemeClr val="tx2">
                    <a:lumMod val="60000"/>
                    <a:lumOff val="40000"/>
                  </a:schemeClr>
                </a:solidFill>
              </a:rPr>
              <a:t>unimolecular</a:t>
            </a:r>
            <a:r>
              <a:rPr lang="en-US"/>
              <a:t> and </a:t>
            </a:r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bimolecular</a:t>
            </a:r>
            <a:r>
              <a:rPr lang="en-US"/>
              <a:t> reactions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F73D8F96-8E7E-6DA3-DDFE-2459E4A025A0}"/>
                  </a:ext>
                </a:extLst>
              </p:cNvPr>
              <p:cNvSpPr txBox="1"/>
              <p:nvPr/>
            </p:nvSpPr>
            <p:spPr>
              <a:xfrm>
                <a:off x="2389239" y="4296695"/>
                <a:ext cx="33611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i="1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F73D8F96-8E7E-6DA3-DDFE-2459E4A025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9239" y="4296695"/>
                <a:ext cx="336118" cy="307777"/>
              </a:xfrm>
              <a:prstGeom prst="rect">
                <a:avLst/>
              </a:prstGeom>
              <a:blipFill>
                <a:blip r:embed="rId18"/>
                <a:stretch>
                  <a:fillRect t="-4000" r="-11111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A882EF1-EB1C-B139-3E3D-1CA0A8E448B8}"/>
                  </a:ext>
                </a:extLst>
              </p:cNvPr>
              <p:cNvSpPr txBox="1"/>
              <p:nvPr/>
            </p:nvSpPr>
            <p:spPr>
              <a:xfrm>
                <a:off x="1411458" y="4941308"/>
                <a:ext cx="32342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b="0" i="1">
                          <a:latin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en-US" sz="140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A882EF1-EB1C-B139-3E3D-1CA0A8E448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1458" y="4941308"/>
                <a:ext cx="323422" cy="307777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EAF63679-C789-19BC-0F64-71EF3DCD5DA4}"/>
                  </a:ext>
                </a:extLst>
              </p:cNvPr>
              <p:cNvSpPr txBox="1"/>
              <p:nvPr/>
            </p:nvSpPr>
            <p:spPr>
              <a:xfrm>
                <a:off x="4866386" y="4641403"/>
                <a:ext cx="33611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i="1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EAF63679-C789-19BC-0F64-71EF3DCD5D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6386" y="4641403"/>
                <a:ext cx="336118" cy="307777"/>
              </a:xfrm>
              <a:prstGeom prst="rect">
                <a:avLst/>
              </a:prstGeom>
              <a:blipFill>
                <a:blip r:embed="rId20"/>
                <a:stretch>
                  <a:fillRect t="-4000" r="-11111" b="-2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E86ACF5E-49C2-BC5A-973E-F37034142AF3}"/>
                  </a:ext>
                </a:extLst>
              </p:cNvPr>
              <p:cNvSpPr txBox="1"/>
              <p:nvPr/>
            </p:nvSpPr>
            <p:spPr>
              <a:xfrm>
                <a:off x="3880229" y="4257965"/>
                <a:ext cx="32342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b="0" i="1">
                          <a:latin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en-US" sz="140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E86ACF5E-49C2-BC5A-973E-F37034142A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0229" y="4257965"/>
                <a:ext cx="323422" cy="307777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4172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1" grpId="0" animBg="1"/>
      <p:bldP spid="27" grpId="0" animBg="1"/>
      <p:bldP spid="29" grpId="0" animBg="1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42706-9B8E-18D4-17FE-60675C98F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2A9A471-216E-D3D5-5926-9DA7B5E5F3BE}"/>
              </a:ext>
            </a:extLst>
          </p:cNvPr>
          <p:cNvSpPr txBox="1"/>
          <p:nvPr/>
        </p:nvSpPr>
        <p:spPr>
          <a:xfrm>
            <a:off x="1" y="355987"/>
            <a:ext cx="12182860" cy="615553"/>
          </a:xfrm>
          <a:prstGeom prst="rect">
            <a:avLst/>
          </a:prstGeom>
          <a:noFill/>
        </p:spPr>
        <p:txBody>
          <a:bodyPr wrap="square" lIns="90000" rIns="90000" rtlCol="0">
            <a:spAutoFit/>
          </a:bodyPr>
          <a:lstStyle/>
          <a:p>
            <a:pPr marL="630000"/>
            <a:r>
              <a:rPr lang="en-US" sz="3400">
                <a:solidFill>
                  <a:srgbClr val="E06565"/>
                </a:solidFill>
                <a:ea typeface="Inter 24pt 24pt" panose="02000503000000020004" pitchFamily="2" charset="0"/>
                <a:cs typeface="Arial" panose="020B0604020202020204" pitchFamily="34" charset="0"/>
              </a:rPr>
              <a:t>A circuit for linear regression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F683C05B-3BDC-1708-A937-C54B4550974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54863731"/>
                  </p:ext>
                </p:extLst>
              </p:nvPr>
            </p:nvGraphicFramePr>
            <p:xfrm>
              <a:off x="1720645" y="1569251"/>
              <a:ext cx="2802194" cy="2596743"/>
            </p:xfrm>
            <a:graphic>
              <a:graphicData uri="http://schemas.openxmlformats.org/drawingml/2006/table">
                <a:tbl>
                  <a:tblPr/>
                  <a:tblGrid>
                    <a:gridCol w="1401097">
                      <a:extLst>
                        <a:ext uri="{9D8B030D-6E8A-4147-A177-3AD203B41FA5}">
                          <a16:colId xmlns:a16="http://schemas.microsoft.com/office/drawing/2014/main" val="1141292591"/>
                        </a:ext>
                      </a:extLst>
                    </a:gridCol>
                    <a:gridCol w="1401097">
                      <a:extLst>
                        <a:ext uri="{9D8B030D-6E8A-4147-A177-3AD203B41FA5}">
                          <a16:colId xmlns:a16="http://schemas.microsoft.com/office/drawing/2014/main" val="2098193326"/>
                        </a:ext>
                      </a:extLst>
                    </a:gridCol>
                  </a:tblGrid>
                  <a:tr h="254981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600" b="1">
                              <a:solidFill>
                                <a:schemeClr val="accent1"/>
                              </a:solidFill>
                              <a:effectLst/>
                              <a:latin typeface="+mn-lt"/>
                            </a:rPr>
                            <a:t>Group name</a:t>
                          </a:r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600" b="1">
                              <a:solidFill>
                                <a:schemeClr val="accent1"/>
                              </a:solidFill>
                              <a:effectLst/>
                              <a:latin typeface="+mn-lt"/>
                            </a:rPr>
                            <a:t>Species</a:t>
                          </a:r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24308312"/>
                      </a:ext>
                    </a:extLst>
                  </a:tr>
                  <a:tr h="254981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400" b="0">
                              <a:solidFill>
                                <a:srgbClr val="434343"/>
                              </a:solidFill>
                              <a:effectLst/>
                              <a:latin typeface="Roboto" panose="02000000000000000000" pitchFamily="2" charset="0"/>
                            </a:rPr>
                            <a:t>Inputs</a:t>
                          </a:r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IN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  <m:r>
                                  <a:rPr lang="en-IN" sz="1400" b="0" i="1" baseline="-25000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IN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en-IN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  <m:r>
                                  <a:rPr lang="en-IN" sz="1400" b="0" i="1" baseline="-25000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82637266"/>
                      </a:ext>
                    </a:extLst>
                  </a:tr>
                  <a:tr h="254981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400" b="0">
                              <a:solidFill>
                                <a:srgbClr val="434343"/>
                              </a:solidFill>
                              <a:effectLst/>
                              <a:latin typeface="Roboto" panose="02000000000000000000" pitchFamily="2" charset="0"/>
                            </a:rPr>
                            <a:t>Output</a:t>
                          </a:r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6F8F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IN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6F8F9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579103904"/>
                      </a:ext>
                    </a:extLst>
                  </a:tr>
                  <a:tr h="254981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400" b="0">
                              <a:solidFill>
                                <a:srgbClr val="434343"/>
                              </a:solidFill>
                              <a:effectLst/>
                              <a:latin typeface="Roboto" panose="02000000000000000000" pitchFamily="2" charset="0"/>
                            </a:rPr>
                            <a:t>Parameters</a:t>
                          </a:r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IN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r>
                                  <a:rPr lang="en-IN" sz="1400" b="0" i="1" baseline="-25000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IN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en-IN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r>
                                  <a:rPr lang="en-IN" sz="1400" b="0" i="1" baseline="-25000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25552547"/>
                      </a:ext>
                    </a:extLst>
                  </a:tr>
                  <a:tr h="254981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400" b="0">
                              <a:solidFill>
                                <a:srgbClr val="434343"/>
                              </a:solidFill>
                              <a:effectLst/>
                              <a:latin typeface="Roboto" panose="02000000000000000000" pitchFamily="2" charset="0"/>
                            </a:rPr>
                            <a:t>Bias</a:t>
                          </a:r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oMath>
                            </m:oMathPara>
                          </a14:m>
                          <a:endParaRPr lang="en-IN" sz="1400" b="0" baseline="-25000">
                            <a:solidFill>
                              <a:srgbClr val="434343"/>
                            </a:solidFill>
                            <a:effectLst/>
                          </a:endParaRPr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46244549"/>
                      </a:ext>
                    </a:extLst>
                  </a:tr>
                  <a:tr h="254981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400" b="0">
                              <a:solidFill>
                                <a:srgbClr val="434343"/>
                              </a:solidFill>
                              <a:effectLst/>
                              <a:latin typeface="Roboto" panose="02000000000000000000" pitchFamily="2" charset="0"/>
                            </a:rPr>
                            <a:t>States</a:t>
                          </a:r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6F8F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IN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𝑍</m:t>
                                </m:r>
                                <m:r>
                                  <a:rPr lang="en-IN" sz="1400" b="0" i="1" baseline="-25000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IN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en-IN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𝑍</m:t>
                                </m:r>
                                <m:r>
                                  <a:rPr lang="en-IN" sz="1400" b="0" i="1" baseline="-25000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6F8F9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10700880"/>
                      </a:ext>
                    </a:extLst>
                  </a:tr>
                  <a:tr h="254981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400" b="0">
                              <a:solidFill>
                                <a:srgbClr val="434343"/>
                              </a:solidFill>
                              <a:effectLst/>
                              <a:latin typeface="Roboto" panose="02000000000000000000" pitchFamily="2" charset="0"/>
                            </a:rPr>
                            <a:t>Adjoints</a:t>
                          </a:r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14:m>
                            <m:oMathPara xmlns:m="http://schemas.openxmlformats.org/officeDocument/2006/math">
                              <m:oMath>
                                <m:sSup>
                                  <m:sSupPr>
                                    <m:ctrlPr>
                                      <a:rPr lang="en-IN" sz="1400" b="0" i="1"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IN" sz="1400" b="0" i="1"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p>
                                    <m:r>
                                      <a:rPr lang="en-US" sz="1400" b="0" i="1"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±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/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2842697"/>
                      </a:ext>
                    </a:extLst>
                  </a:tr>
                  <a:tr h="254981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400" b="0">
                              <a:solidFill>
                                <a:srgbClr val="434343"/>
                              </a:solidFill>
                              <a:effectLst/>
                              <a:latin typeface="Roboto" panose="02000000000000000000" pitchFamily="2" charset="0"/>
                            </a:rPr>
                            <a:t>Gradients</a:t>
                          </a:r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6F8F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14:m>
                            <m:oMathPara xmlns:m="http://schemas.openxmlformats.org/officeDocument/2006/math">
                              <m:oMath>
                                <m:sSubSup>
                                  <m:sSubSupPr>
                                    <m:ctrlPr>
                                      <a:rPr lang="en-IN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IN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𝐺</m:t>
                                    </m:r>
                                  </m:e>
                                  <m:sub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±</m:t>
                                    </m:r>
                                  </m:sup>
                                </m:sSubSup>
                                <m:r>
                                  <a:rPr lang="en-US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sSubSup>
                                  <m:sSubSupPr>
                                    <m:ctrlP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𝐺</m:t>
                                    </m:r>
                                  </m:e>
                                  <m:sub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±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/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6F8F9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40239724"/>
                      </a:ext>
                    </a:extLst>
                  </a:tr>
                  <a:tr h="254981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400" b="0">
                              <a:solidFill>
                                <a:srgbClr val="434343"/>
                              </a:solidFill>
                              <a:effectLst/>
                              <a:latin typeface="Roboto" panose="02000000000000000000" pitchFamily="2" charset="0"/>
                            </a:rPr>
                            <a:t>Clock signals</a:t>
                          </a:r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IN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n-IN" sz="1400" b="0" i="1" baseline="-25000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IN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en-IN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n-IN" sz="1400" b="0" i="1" baseline="-25000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25527464"/>
                      </a:ext>
                    </a:extLst>
                  </a:tr>
                  <a:tr h="254981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400" b="1">
                              <a:solidFill>
                                <a:srgbClr val="434343"/>
                              </a:solidFill>
                              <a:effectLst/>
                              <a:latin typeface="Roboto" panose="02000000000000000000" pitchFamily="2" charset="0"/>
                            </a:rPr>
                            <a:t>Total</a:t>
                          </a:r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6F8F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IN" sz="1400" b="1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sz="1400" b="1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𝟕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6F8F9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8391453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F683C05B-3BDC-1708-A937-C54B4550974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54863731"/>
                  </p:ext>
                </p:extLst>
              </p:nvPr>
            </p:nvGraphicFramePr>
            <p:xfrm>
              <a:off x="1720645" y="1569251"/>
              <a:ext cx="2802194" cy="2596743"/>
            </p:xfrm>
            <a:graphic>
              <a:graphicData uri="http://schemas.openxmlformats.org/drawingml/2006/table">
                <a:tbl>
                  <a:tblPr/>
                  <a:tblGrid>
                    <a:gridCol w="1401097">
                      <a:extLst>
                        <a:ext uri="{9D8B030D-6E8A-4147-A177-3AD203B41FA5}">
                          <a16:colId xmlns:a16="http://schemas.microsoft.com/office/drawing/2014/main" val="1141292591"/>
                        </a:ext>
                      </a:extLst>
                    </a:gridCol>
                    <a:gridCol w="1401097">
                      <a:extLst>
                        <a:ext uri="{9D8B030D-6E8A-4147-A177-3AD203B41FA5}">
                          <a16:colId xmlns:a16="http://schemas.microsoft.com/office/drawing/2014/main" val="2098193326"/>
                        </a:ext>
                      </a:extLst>
                    </a:gridCol>
                  </a:tblGrid>
                  <a:tr h="281940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600" b="1">
                              <a:solidFill>
                                <a:schemeClr val="accent1"/>
                              </a:solidFill>
                              <a:effectLst/>
                              <a:latin typeface="+mn-lt"/>
                            </a:rPr>
                            <a:t>Group name</a:t>
                          </a:r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600" b="1">
                              <a:solidFill>
                                <a:schemeClr val="accent1"/>
                              </a:solidFill>
                              <a:effectLst/>
                              <a:latin typeface="+mn-lt"/>
                            </a:rPr>
                            <a:t>Species</a:t>
                          </a:r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24308312"/>
                      </a:ext>
                    </a:extLst>
                  </a:tr>
                  <a:tr h="254981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400" b="0">
                              <a:solidFill>
                                <a:srgbClr val="434343"/>
                              </a:solidFill>
                              <a:effectLst/>
                              <a:latin typeface="Roboto" panose="02000000000000000000" pitchFamily="2" charset="0"/>
                            </a:rPr>
                            <a:t>Inputs</a:t>
                          </a:r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901" t="-119048" r="-901" b="-8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82637266"/>
                      </a:ext>
                    </a:extLst>
                  </a:tr>
                  <a:tr h="254981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400" b="0">
                              <a:solidFill>
                                <a:srgbClr val="434343"/>
                              </a:solidFill>
                              <a:effectLst/>
                              <a:latin typeface="Roboto" panose="02000000000000000000" pitchFamily="2" charset="0"/>
                            </a:rPr>
                            <a:t>Output</a:t>
                          </a:r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6F8F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901" t="-230000" r="-901" b="-74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79103904"/>
                      </a:ext>
                    </a:extLst>
                  </a:tr>
                  <a:tr h="254981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400" b="0">
                              <a:solidFill>
                                <a:srgbClr val="434343"/>
                              </a:solidFill>
                              <a:effectLst/>
                              <a:latin typeface="Roboto" panose="02000000000000000000" pitchFamily="2" charset="0"/>
                            </a:rPr>
                            <a:t>Parameters</a:t>
                          </a:r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901" t="-330000" r="-901" b="-64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25552547"/>
                      </a:ext>
                    </a:extLst>
                  </a:tr>
                  <a:tr h="254981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400" b="0">
                              <a:solidFill>
                                <a:srgbClr val="434343"/>
                              </a:solidFill>
                              <a:effectLst/>
                              <a:latin typeface="Roboto" panose="02000000000000000000" pitchFamily="2" charset="0"/>
                            </a:rPr>
                            <a:t>Bias</a:t>
                          </a:r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901" t="-430000" r="-901" b="-54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46244549"/>
                      </a:ext>
                    </a:extLst>
                  </a:tr>
                  <a:tr h="254981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400" b="0">
                              <a:solidFill>
                                <a:srgbClr val="434343"/>
                              </a:solidFill>
                              <a:effectLst/>
                              <a:latin typeface="Roboto" panose="02000000000000000000" pitchFamily="2" charset="0"/>
                            </a:rPr>
                            <a:t>States</a:t>
                          </a:r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6F8F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901" t="-504762" r="-901" b="-41428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10700880"/>
                      </a:ext>
                    </a:extLst>
                  </a:tr>
                  <a:tr h="254981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400" b="0">
                              <a:solidFill>
                                <a:srgbClr val="434343"/>
                              </a:solidFill>
                              <a:effectLst/>
                              <a:latin typeface="Roboto" panose="02000000000000000000" pitchFamily="2" charset="0"/>
                            </a:rPr>
                            <a:t>Adjoints</a:t>
                          </a:r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901" t="-635000" r="-901" b="-33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2842697"/>
                      </a:ext>
                    </a:extLst>
                  </a:tr>
                  <a:tr h="274955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400" b="0">
                              <a:solidFill>
                                <a:srgbClr val="434343"/>
                              </a:solidFill>
                              <a:effectLst/>
                              <a:latin typeface="Roboto" panose="02000000000000000000" pitchFamily="2" charset="0"/>
                            </a:rPr>
                            <a:t>Gradients</a:t>
                          </a:r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6F8F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901" t="-668182" r="-901" b="-20454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40239724"/>
                      </a:ext>
                    </a:extLst>
                  </a:tr>
                  <a:tr h="254981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400" b="0">
                              <a:solidFill>
                                <a:srgbClr val="434343"/>
                              </a:solidFill>
                              <a:effectLst/>
                              <a:latin typeface="Roboto" panose="02000000000000000000" pitchFamily="2" charset="0"/>
                            </a:rPr>
                            <a:t>Clock signals</a:t>
                          </a:r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901" t="-845000" r="-901" b="-12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25527464"/>
                      </a:ext>
                    </a:extLst>
                  </a:tr>
                  <a:tr h="254981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400" b="1">
                              <a:solidFill>
                                <a:srgbClr val="434343"/>
                              </a:solidFill>
                              <a:effectLst/>
                              <a:latin typeface="Roboto" panose="02000000000000000000" pitchFamily="2" charset="0"/>
                            </a:rPr>
                            <a:t>Total</a:t>
                          </a:r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6F8F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0" marR="76200" marT="19050" marB="19050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284E3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901" t="-945000" r="-901" b="-2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83914537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B8840678-8576-B581-47CC-0670AB05BFD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89349448"/>
                  </p:ext>
                </p:extLst>
              </p:nvPr>
            </p:nvGraphicFramePr>
            <p:xfrm>
              <a:off x="5729195" y="1587093"/>
              <a:ext cx="5981023" cy="2668544"/>
            </p:xfrm>
            <a:graphic>
              <a:graphicData uri="http://schemas.openxmlformats.org/drawingml/2006/table">
                <a:tbl>
                  <a:tblPr/>
                  <a:tblGrid>
                    <a:gridCol w="1619443">
                      <a:extLst>
                        <a:ext uri="{9D8B030D-6E8A-4147-A177-3AD203B41FA5}">
                          <a16:colId xmlns:a16="http://schemas.microsoft.com/office/drawing/2014/main" val="460704286"/>
                        </a:ext>
                      </a:extLst>
                    </a:gridCol>
                    <a:gridCol w="1940422">
                      <a:extLst>
                        <a:ext uri="{9D8B030D-6E8A-4147-A177-3AD203B41FA5}">
                          <a16:colId xmlns:a16="http://schemas.microsoft.com/office/drawing/2014/main" val="753029075"/>
                        </a:ext>
                      </a:extLst>
                    </a:gridCol>
                    <a:gridCol w="2421158">
                      <a:extLst>
                        <a:ext uri="{9D8B030D-6E8A-4147-A177-3AD203B41FA5}">
                          <a16:colId xmlns:a16="http://schemas.microsoft.com/office/drawing/2014/main" val="543680757"/>
                        </a:ext>
                      </a:extLst>
                    </a:gridCol>
                  </a:tblGrid>
                  <a:tr h="285600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600" b="1">
                              <a:solidFill>
                                <a:schemeClr val="accent1"/>
                              </a:solidFill>
                              <a:effectLst/>
                              <a:latin typeface="+mn-lt"/>
                            </a:rPr>
                            <a:t>Stage</a:t>
                          </a:r>
                        </a:p>
                      </a:txBody>
                      <a:tcPr marL="50421" marR="50421" marT="12605" marB="12605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600" b="1">
                              <a:solidFill>
                                <a:schemeClr val="accent1"/>
                              </a:solidFill>
                              <a:effectLst/>
                              <a:latin typeface="+mn-lt"/>
                            </a:rPr>
                            <a:t>ODE</a:t>
                          </a:r>
                        </a:p>
                      </a:txBody>
                      <a:tcPr marL="50421" marR="50421" marT="12605" marB="12605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600" b="1">
                              <a:solidFill>
                                <a:schemeClr val="accent1"/>
                              </a:solidFill>
                              <a:effectLst/>
                              <a:latin typeface="+mn-lt"/>
                            </a:rPr>
                            <a:t>CRN</a:t>
                          </a:r>
                        </a:p>
                      </a:txBody>
                      <a:tcPr marL="50421" marR="50421" marT="12605" marB="12605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61160297"/>
                      </a:ext>
                    </a:extLst>
                  </a:tr>
                  <a:tr h="305931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400" b="0">
                              <a:solidFill>
                                <a:srgbClr val="434343"/>
                              </a:solidFill>
                              <a:effectLst/>
                              <a:latin typeface="Roboto" panose="02000000000000000000" pitchFamily="2" charset="0"/>
                            </a:rPr>
                            <a:t>N1</a:t>
                          </a:r>
                        </a:p>
                      </a:txBody>
                      <a:tcPr marL="50421" marR="50421" marT="12605" marB="12605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0" fontAlgn="ctr">
                            <a:buNone/>
                          </a:pPr>
                          <a14:m>
                            <m:oMathPara xmlns:m="http://schemas.openxmlformats.org/officeDocument/2006/math">
                              <m:oMath>
                                <m:f>
                                  <m:fPr>
                                    <m:ctrlP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  <m:sSub>
                                      <m:sSubPr>
                                        <m:ctrlPr>
                                          <a:rPr lang="en-US" sz="1400" b="0" i="1">
                                            <a:solidFill>
                                              <a:srgbClr val="434343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400" b="0" i="1">
                                            <a:solidFill>
                                              <a:srgbClr val="434343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𝑧</m:t>
                                        </m:r>
                                      </m:e>
                                      <m:sub>
                                        <m:r>
                                          <a:rPr lang="en-US" sz="1400" b="0" i="1">
                                            <a:solidFill>
                                              <a:srgbClr val="434343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𝑑𝑡</m:t>
                                    </m:r>
                                  </m:den>
                                </m:f>
                                <m:r>
                                  <a:rPr lang="en-IN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 = </m:t>
                                </m:r>
                                <m:r>
                                  <a:rPr lang="el-GR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  <m:r>
                                  <a:rPr lang="en-IN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ᵢ </m:t>
                                </m:r>
                                <m:r>
                                  <a:rPr lang="en-IN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IN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ᵢ+</m:t>
                                </m:r>
                                <m:r>
                                  <a:rPr lang="en-US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𝛽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50421" marR="50421" marT="12605" marB="12605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sSub>
                                  <m:sSubPr>
                                    <m:ctrlP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𝑍</m:t>
                                    </m:r>
                                  </m:e>
                                  <m:sub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  <m:oMath>
                                <m:r>
                                  <a:rPr lang="en-US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r>
                                  <a:rPr lang="en-US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 →</m:t>
                                </m:r>
                                <m:sSub>
                                  <m:sSubPr>
                                    <m:ctrlP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𝑍</m:t>
                                    </m:r>
                                  </m:e>
                                  <m:sub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𝑍</m:t>
                                    </m:r>
                                  </m:e>
                                  <m:sub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400" b="0" i="1">
                            <a:solidFill>
                              <a:srgbClr val="434343"/>
                            </a:solidFill>
                            <a:effectLst/>
                            <a:latin typeface="Cambria Math" panose="02040503050406030204" pitchFamily="18" charset="0"/>
                          </a:endParaRPr>
                        </a:p>
                      </a:txBody>
                      <a:tcPr marL="50421" marR="50421" marT="12605" marB="12605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1785595"/>
                      </a:ext>
                    </a:extLst>
                  </a:tr>
                  <a:tr h="321326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400" b="0">
                              <a:solidFill>
                                <a:srgbClr val="434343"/>
                              </a:solidFill>
                              <a:effectLst/>
                              <a:latin typeface="Roboto" panose="02000000000000000000" pitchFamily="2" charset="0"/>
                            </a:rPr>
                            <a:t>N2</a:t>
                          </a:r>
                        </a:p>
                      </a:txBody>
                      <a:tcPr marL="50421" marR="50421" marT="12605" marB="12605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6F8F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0" fontAlgn="ctr">
                            <a:buNone/>
                          </a:pP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IN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 = </m:t>
                                </m:r>
                                <m:r>
                                  <a:rPr lang="en-IN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  <m:r>
                                  <a:rPr lang="en-IN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₁ + </m:t>
                                </m:r>
                                <m:r>
                                  <a:rPr lang="en-IN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  <m:r>
                                  <a:rPr lang="en-IN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₂ − </m:t>
                                </m:r>
                                <m:r>
                                  <a:rPr lang="en-IN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50421" marR="50421" marT="12605" marB="12605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6F8F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1400" b="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𝑍</m:t>
                                    </m:r>
                                  </m:e>
                                  <m:sub>
                                    <m:r>
                                      <a:rPr lang="en-US" sz="1400" b="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1400" b="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sSup>
                                  <m:sSupPr>
                                    <m:ctrlPr>
                                      <a:rPr lang="en-US" sz="1400" b="0" i="1"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400" b="0" i="1"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p>
                                    <m:r>
                                      <a:rPr lang="en-US" sz="1400" b="0" i="1"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400" b="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endParaRPr>
                        </a:p>
                        <a:p>
                          <a:pPr algn="ctr" rtl="0" fontAlgn="ctr">
                            <a:buNone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400" b="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  <m:r>
                                  <a:rPr lang="en-US" sz="1400" b="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sSup>
                                  <m:sSupPr>
                                    <m:ctrlPr>
                                      <a:rPr lang="en-US" sz="1400" b="0" i="1"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400" b="0" i="1"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p>
                                    <m:r>
                                      <a:rPr lang="en-US" sz="1400" b="0" i="1"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400" b="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endParaRPr>
                        </a:p>
                      </a:txBody>
                      <a:tcPr marL="50421" marR="50421" marT="12605" marB="12605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6F8F9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68671578"/>
                      </a:ext>
                    </a:extLst>
                  </a:tr>
                  <a:tr h="305976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400" b="0">
                              <a:solidFill>
                                <a:srgbClr val="434343"/>
                              </a:solidFill>
                              <a:effectLst/>
                              <a:latin typeface="Roboto" panose="02000000000000000000" pitchFamily="2" charset="0"/>
                            </a:rPr>
                            <a:t>N3</a:t>
                          </a:r>
                        </a:p>
                      </a:txBody>
                      <a:tcPr marL="50421" marR="50421" marT="12605" marB="12605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0" fontAlgn="ctr">
                            <a:buNone/>
                          </a:pPr>
                          <a14:m>
                            <m:oMathPara xmlns:m="http://schemas.openxmlformats.org/officeDocument/2006/math">
                              <m:oMath>
                                <m:f>
                                  <m:fPr>
                                    <m:ctrlPr>
                                      <a:rPr lang="en-IN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en-IN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d</m:t>
                                    </m:r>
                                    <m:sSub>
                                      <m:sSubPr>
                                        <m:ctrlPr>
                                          <a:rPr lang="en-US" sz="1400" b="0" i="1">
                                            <a:solidFill>
                                              <a:srgbClr val="434343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400" b="0" i="1">
                                            <a:solidFill>
                                              <a:srgbClr val="434343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𝑔</m:t>
                                        </m:r>
                                      </m:e>
                                      <m:sub>
                                        <m:r>
                                          <a:rPr lang="en-US" sz="1400" b="0" i="1">
                                            <a:solidFill>
                                              <a:srgbClr val="434343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𝑑𝑡</m:t>
                                    </m:r>
                                  </m:den>
                                </m:f>
                                <m:r>
                                  <a:rPr lang="en-IN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 = </m:t>
                                </m:r>
                                <m:r>
                                  <a:rPr lang="en-IN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IN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ᵢ </m:t>
                                </m:r>
                                <m:r>
                                  <a:rPr lang="en-IN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IN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ᵢ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50421" marR="50421" marT="12605" marB="12605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sz="1400" b="0" i="1"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400" b="0" i="1"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p>
                                    <m:r>
                                      <a:rPr lang="en-US" sz="1400" b="0" i="1"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±</m:t>
                                    </m:r>
                                  </m:sup>
                                </m:sSup>
                                <m:r>
                                  <a:rPr lang="en-US" sz="1400" b="0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sSubSup>
                                  <m:sSubSupPr>
                                    <m:ctrlP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𝐺</m:t>
                                    </m:r>
                                  </m:e>
                                  <m:sub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±</m:t>
                                    </m:r>
                                  </m:sup>
                                </m:sSubSup>
                                <m:r>
                                  <a:rPr lang="en-US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sz="1400" b="0" i="1"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400" b="0" i="1"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p>
                                    <m:r>
                                      <a:rPr lang="en-US" sz="1400" b="0" i="1"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±</m:t>
                                    </m:r>
                                  </m:sup>
                                </m:sSup>
                                <m:r>
                                  <a:rPr lang="en-US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/>
                        </a:p>
                      </a:txBody>
                      <a:tcPr marL="50421" marR="50421" marT="12605" marB="12605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619333710"/>
                      </a:ext>
                    </a:extLst>
                  </a:tr>
                  <a:tr h="329634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400" b="0">
                              <a:solidFill>
                                <a:srgbClr val="434343"/>
                              </a:solidFill>
                              <a:effectLst/>
                              <a:latin typeface="Roboto" panose="02000000000000000000" pitchFamily="2" charset="0"/>
                            </a:rPr>
                            <a:t>N4</a:t>
                          </a:r>
                        </a:p>
                      </a:txBody>
                      <a:tcPr marL="50421" marR="50421" marT="12605" marB="12605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6F8F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0" fontAlgn="ctr">
                            <a:buNone/>
                          </a:pP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IN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/>
                        </a:p>
                      </a:txBody>
                      <a:tcPr marL="50421" marR="50421" marT="12605" marB="12605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6F8F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14:m>
                            <m:oMathPara xmlns:m="http://schemas.openxmlformats.org/officeDocument/2006/math">
                              <m:oMath>
                                <m:sSubSup>
                                  <m:sSubSupPr>
                                    <m:ctrlP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𝐺</m:t>
                                    </m:r>
                                  </m:e>
                                  <m:sub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bSup>
                                <m:r>
                                  <a:rPr lang="en-US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r>
                                  <a:rPr lang="en-US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𝜙</m:t>
                                </m:r>
                              </m:oMath>
                            </m:oMathPara>
                          </a14:m>
                          <a:endParaRPr lang="en-US" sz="1400" b="0" i="1">
                            <a:solidFill>
                              <a:srgbClr val="434343"/>
                            </a:solidFill>
                            <a:effectLst/>
                            <a:latin typeface="Cambria Math" panose="02040503050406030204" pitchFamily="18" charset="0"/>
                          </a:endParaRPr>
                        </a:p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Sup>
                                  <m:sSubSupPr>
                                    <m:ctrlP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𝐺</m:t>
                                    </m:r>
                                  </m:e>
                                  <m:sub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bSup>
                                <m:r>
                                  <a:rPr lang="en-US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sSub>
                                  <m:sSubPr>
                                    <m:ctrlP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400" b="0" i="1">
                            <a:solidFill>
                              <a:srgbClr val="434343"/>
                            </a:solidFill>
                            <a:effectLst/>
                            <a:latin typeface="Cambria Math" panose="02040503050406030204" pitchFamily="18" charset="0"/>
                          </a:endParaRPr>
                        </a:p>
                      </a:txBody>
                      <a:tcPr marL="50421" marR="50421" marT="12605" marB="12605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6F8F9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30841781"/>
                      </a:ext>
                    </a:extLst>
                  </a:tr>
                  <a:tr h="285600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400" b="1">
                              <a:solidFill>
                                <a:srgbClr val="434343"/>
                              </a:solidFill>
                              <a:effectLst/>
                              <a:latin typeface="Roboto" panose="02000000000000000000" pitchFamily="2" charset="0"/>
                            </a:rPr>
                            <a:t>Total</a:t>
                          </a:r>
                        </a:p>
                      </a:txBody>
                      <a:tcPr marL="50421" marR="50421" marT="12605" marB="12605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r" rtl="0" fontAlgn="ctr">
                            <a:buNone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IN" sz="1400" b="1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sz="1400" b="1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50421" marR="50421" marT="12605" marB="12605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endParaRPr lang="en-US" sz="1400" b="0">
                            <a:solidFill>
                              <a:srgbClr val="C00000"/>
                            </a:solidFill>
                            <a:effectLst/>
                          </a:endParaRPr>
                        </a:p>
                      </a:txBody>
                      <a:tcPr marL="50421" marR="50421" marT="12605" marB="12605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95780154"/>
                      </a:ext>
                    </a:extLst>
                  </a:tr>
                  <a:tr h="285600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400" b="0">
                              <a:solidFill>
                                <a:srgbClr val="434343"/>
                              </a:solidFill>
                              <a:effectLst/>
                              <a:latin typeface="Roboto" panose="02000000000000000000" pitchFamily="2" charset="0"/>
                            </a:rPr>
                            <a:t>Flushing</a:t>
                          </a:r>
                        </a:p>
                      </a:txBody>
                      <a:tcPr marL="50421" marR="50421" marT="12605" marB="12605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6F8F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0" fontAlgn="ctr">
                            <a:buNone/>
                          </a:pPr>
                          <a14:m>
                            <m:oMathPara xmlns:m="http://schemas.openxmlformats.org/officeDocument/2006/math">
                              <m:oMath>
                                <m:sSup>
                                  <m:sSupPr>
                                    <m:ctrlP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{</m:t>
                                    </m:r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p>
                                    <m:r>
                                      <a:rPr lang="en-US" sz="1400" b="0" i="1">
                                        <a:solidFill>
                                          <a:srgbClr val="434343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±</m:t>
                                    </m:r>
                                  </m:sup>
                                </m:sSup>
                                <m:r>
                                  <a:rPr lang="en-US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en-US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  <m:r>
                                  <a:rPr lang="en-US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}→</m:t>
                                </m:r>
                                <m:r>
                                  <a:rPr lang="en-US" sz="1400" b="0" i="1">
                                    <a:solidFill>
                                      <a:srgbClr val="434343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𝜙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marL="50421" marR="50421" marT="12605" marB="12605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6F8F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endParaRPr/>
                        </a:p>
                      </a:txBody>
                      <a:tcPr marL="50421" marR="50421" marT="12605" marB="12605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6F8F9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2496592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B8840678-8576-B581-47CC-0670AB05BFD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89349448"/>
                  </p:ext>
                </p:extLst>
              </p:nvPr>
            </p:nvGraphicFramePr>
            <p:xfrm>
              <a:off x="5729195" y="1587093"/>
              <a:ext cx="5981023" cy="2654614"/>
            </p:xfrm>
            <a:graphic>
              <a:graphicData uri="http://schemas.openxmlformats.org/drawingml/2006/table">
                <a:tbl>
                  <a:tblPr/>
                  <a:tblGrid>
                    <a:gridCol w="1619443">
                      <a:extLst>
                        <a:ext uri="{9D8B030D-6E8A-4147-A177-3AD203B41FA5}">
                          <a16:colId xmlns:a16="http://schemas.microsoft.com/office/drawing/2014/main" val="460704286"/>
                        </a:ext>
                      </a:extLst>
                    </a:gridCol>
                    <a:gridCol w="1940422">
                      <a:extLst>
                        <a:ext uri="{9D8B030D-6E8A-4147-A177-3AD203B41FA5}">
                          <a16:colId xmlns:a16="http://schemas.microsoft.com/office/drawing/2014/main" val="753029075"/>
                        </a:ext>
                      </a:extLst>
                    </a:gridCol>
                    <a:gridCol w="2421158">
                      <a:extLst>
                        <a:ext uri="{9D8B030D-6E8A-4147-A177-3AD203B41FA5}">
                          <a16:colId xmlns:a16="http://schemas.microsoft.com/office/drawing/2014/main" val="543680757"/>
                        </a:ext>
                      </a:extLst>
                    </a:gridCol>
                  </a:tblGrid>
                  <a:tr h="285600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600" b="1">
                              <a:solidFill>
                                <a:schemeClr val="accent1"/>
                              </a:solidFill>
                              <a:effectLst/>
                              <a:latin typeface="+mn-lt"/>
                            </a:rPr>
                            <a:t>Stage</a:t>
                          </a:r>
                        </a:p>
                      </a:txBody>
                      <a:tcPr marL="50421" marR="50421" marT="12605" marB="12605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600" b="1">
                              <a:solidFill>
                                <a:schemeClr val="accent1"/>
                              </a:solidFill>
                              <a:effectLst/>
                              <a:latin typeface="+mn-lt"/>
                            </a:rPr>
                            <a:t>ODE</a:t>
                          </a:r>
                        </a:p>
                      </a:txBody>
                      <a:tcPr marL="50421" marR="50421" marT="12605" marB="12605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600" b="1">
                              <a:solidFill>
                                <a:schemeClr val="accent1"/>
                              </a:solidFill>
                              <a:effectLst/>
                              <a:latin typeface="+mn-lt"/>
                            </a:rPr>
                            <a:t>CRN</a:t>
                          </a:r>
                        </a:p>
                      </a:txBody>
                      <a:tcPr marL="50421" marR="50421" marT="12605" marB="12605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61160297"/>
                      </a:ext>
                    </a:extLst>
                  </a:tr>
                  <a:tr h="451930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400" b="0">
                              <a:solidFill>
                                <a:srgbClr val="434343"/>
                              </a:solidFill>
                              <a:effectLst/>
                              <a:latin typeface="Roboto" panose="02000000000000000000" pitchFamily="2" charset="0"/>
                            </a:rPr>
                            <a:t>N1</a:t>
                          </a:r>
                        </a:p>
                      </a:txBody>
                      <a:tcPr marL="50421" marR="50421" marT="12605" marB="12605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0421" marR="50421" marT="12605" marB="12605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84314" t="-74286" r="-125490" b="-4514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0421" marR="50421" marT="12605" marB="12605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47644" t="-74286" r="-524" b="-4514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1785595"/>
                      </a:ext>
                    </a:extLst>
                  </a:tr>
                  <a:tr h="451930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400" b="0">
                              <a:solidFill>
                                <a:srgbClr val="434343"/>
                              </a:solidFill>
                              <a:effectLst/>
                              <a:latin typeface="Roboto" panose="02000000000000000000" pitchFamily="2" charset="0"/>
                            </a:rPr>
                            <a:t>N2</a:t>
                          </a:r>
                        </a:p>
                      </a:txBody>
                      <a:tcPr marL="50421" marR="50421" marT="12605" marB="12605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6F8F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0421" marR="50421" marT="12605" marB="12605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84314" t="-169444" r="-125490" b="-3388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0421" marR="50421" marT="12605" marB="12605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47644" t="-169444" r="-524" b="-3388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68671578"/>
                      </a:ext>
                    </a:extLst>
                  </a:tr>
                  <a:tr h="430340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400" b="0">
                              <a:solidFill>
                                <a:srgbClr val="434343"/>
                              </a:solidFill>
                              <a:effectLst/>
                              <a:latin typeface="Roboto" panose="02000000000000000000" pitchFamily="2" charset="0"/>
                            </a:rPr>
                            <a:t>N3</a:t>
                          </a:r>
                        </a:p>
                      </a:txBody>
                      <a:tcPr marL="50421" marR="50421" marT="12605" marB="12605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0421" marR="50421" marT="12605" marB="12605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84314" t="-285294" r="-125490" b="-2588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0421" marR="50421" marT="12605" marB="12605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47644" t="-285294" r="-524" b="-2588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19333710"/>
                      </a:ext>
                    </a:extLst>
                  </a:tr>
                  <a:tr h="463614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400" b="0">
                              <a:solidFill>
                                <a:srgbClr val="434343"/>
                              </a:solidFill>
                              <a:effectLst/>
                              <a:latin typeface="Roboto" panose="02000000000000000000" pitchFamily="2" charset="0"/>
                            </a:rPr>
                            <a:t>N4</a:t>
                          </a:r>
                        </a:p>
                      </a:txBody>
                      <a:tcPr marL="50421" marR="50421" marT="12605" marB="12605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6F8F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0421" marR="50421" marT="12605" marB="12605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84314" t="-354054" r="-125490" b="-1378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0421" marR="50421" marT="12605" marB="12605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47644" t="-354054" r="-524" b="-13783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30841781"/>
                      </a:ext>
                    </a:extLst>
                  </a:tr>
                  <a:tr h="285600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400" b="1">
                              <a:solidFill>
                                <a:srgbClr val="434343"/>
                              </a:solidFill>
                              <a:effectLst/>
                              <a:latin typeface="Roboto" panose="02000000000000000000" pitchFamily="2" charset="0"/>
                            </a:rPr>
                            <a:t>Total</a:t>
                          </a:r>
                        </a:p>
                      </a:txBody>
                      <a:tcPr marL="50421" marR="50421" marT="12605" marB="12605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0421" marR="50421" marT="12605" marB="12605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84314" t="-763636" r="-125490" b="-13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endParaRPr lang="en-US" sz="1400" b="0">
                            <a:solidFill>
                              <a:srgbClr val="C00000"/>
                            </a:solidFill>
                            <a:effectLst/>
                          </a:endParaRPr>
                        </a:p>
                      </a:txBody>
                      <a:tcPr marL="50421" marR="50421" marT="12605" marB="12605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95780154"/>
                      </a:ext>
                    </a:extLst>
                  </a:tr>
                  <a:tr h="285600">
                    <a:tc>
                      <a:txBody>
                        <a:bodyPr/>
                        <a:lstStyle/>
                        <a:p>
                          <a:pPr algn="ctr" rtl="0" fontAlgn="ctr">
                            <a:buNone/>
                          </a:pPr>
                          <a:r>
                            <a:rPr lang="en-IN" sz="1400" b="0">
                              <a:solidFill>
                                <a:srgbClr val="434343"/>
                              </a:solidFill>
                              <a:effectLst/>
                              <a:latin typeface="Roboto" panose="02000000000000000000" pitchFamily="2" charset="0"/>
                            </a:rPr>
                            <a:t>Flushing</a:t>
                          </a:r>
                        </a:p>
                      </a:txBody>
                      <a:tcPr marL="50421" marR="50421" marT="12605" marB="12605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6F8F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0421" marR="50421" marT="12605" marB="12605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84314" t="-826087" r="-125490" b="-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0421" marR="50421" marT="12605" marB="12605" anchor="ctr">
                        <a:lnL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CCCCC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47644" t="-826087" r="-524" b="-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2496592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AD71629-BB48-5B90-298F-9D58670628C5}"/>
                  </a:ext>
                </a:extLst>
              </p:cNvPr>
              <p:cNvSpPr txBox="1"/>
              <p:nvPr/>
            </p:nvSpPr>
            <p:spPr>
              <a:xfrm>
                <a:off x="3571649" y="1017458"/>
                <a:ext cx="4315092" cy="3929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 b="0" i="0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 b="0" i="0">
                            <a:latin typeface="Cambria Math" panose="02040503050406030204" pitchFamily="18" charset="0"/>
                          </a:rPr>
                          <m:t>θ</m:t>
                        </m:r>
                      </m:sub>
                    </m:sSub>
                    <m:r>
                      <a:rPr lang="en-US" sz="2000" b="0" i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000" b="0" i="0">
                        <a:latin typeface="Cambria Math" panose="02040503050406030204" pitchFamily="18" charset="0"/>
                      </a:rPr>
                      <m:t>θ</m:t>
                    </m:r>
                    <m:r>
                      <a:rPr lang="en-US" sz="2000" b="0" i="0">
                        <a:latin typeface="Cambria Math" panose="02040503050406030204" pitchFamily="18" charset="0"/>
                      </a:rPr>
                      <m:t>⊙</m:t>
                    </m:r>
                    <m:r>
                      <a:rPr lang="en-US" sz="2000" b="1" i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sz="2000" b="1" i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000" b="0" i="0">
                        <a:latin typeface="Cambria Math" panose="02040503050406030204" pitchFamily="18" charset="0"/>
                      </a:rPr>
                      <m:t>β</m:t>
                    </m:r>
                    <m:r>
                      <a:rPr lang="en-US" sz="2000" b="0" i="0">
                        <a:latin typeface="Cambria Math" panose="02040503050406030204" pitchFamily="18" charset="0"/>
                      </a:rPr>
                      <m:t>   </m:t>
                    </m:r>
                    <m:r>
                      <m:rPr>
                        <m:sty m:val="p"/>
                      </m:rPr>
                      <a:rPr lang="en-US" sz="1400" b="0" i="0">
                        <a:latin typeface="Cambria Math" panose="02040503050406030204" pitchFamily="18" charset="0"/>
                      </a:rPr>
                      <m:t>θ</m:t>
                    </m:r>
                    <m:r>
                      <a:rPr lang="en-US" sz="1400" b="0" i="0">
                        <a:latin typeface="Cambria Math" panose="02040503050406030204" pitchFamily="18" charset="0"/>
                      </a:rPr>
                      <m:t>∈</m:t>
                    </m:r>
                    <m:sSubSup>
                      <m:sSubSupPr>
                        <m:ctrlPr>
                          <a:rPr lang="en-US" sz="1400" b="0" i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sz="1400" b="0" i="0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a:rPr lang="en-US" sz="1400" b="0" i="0">
                            <a:latin typeface="Cambria Math" panose="02040503050406030204" pitchFamily="18" charset="0"/>
                          </a:rPr>
                          <m:t>&gt;0</m:t>
                        </m:r>
                      </m:sub>
                      <m:sup>
                        <m:r>
                          <a:rPr lang="en-US" sz="1400" b="0" i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1400" b="0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1400" b="0" i="0">
                        <a:latin typeface="Cambria Math" panose="02040503050406030204" pitchFamily="18" charset="0"/>
                      </a:rPr>
                      <m:t>and</m:t>
                    </m:r>
                    <m:r>
                      <a:rPr lang="en-US" sz="1400" b="0" i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400" b="1" i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sz="1400" b="0" i="1">
                        <a:latin typeface="Cambria Math" panose="02040503050406030204" pitchFamily="18" charset="0"/>
                      </a:rPr>
                      <m:t>∈</m:t>
                    </m:r>
                    <m:sSubSup>
                      <m:sSubSupPr>
                        <m:ctrlPr>
                          <a:rPr lang="en-US" sz="1400" b="0" i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sz="1400" b="0" i="0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a:rPr lang="en-US" sz="1400" b="0" i="0">
                            <a:latin typeface="Cambria Math" panose="02040503050406030204" pitchFamily="18" charset="0"/>
                          </a:rPr>
                          <m:t>&gt;0</m:t>
                        </m:r>
                      </m:sub>
                      <m:sup>
                        <m:r>
                          <a:rPr lang="en-US" sz="1400" b="0" i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1400" b="1" i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400" b="0" i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400" b="0" i="1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1400" b="0" i="1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1400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1400" b="0" i="1">
                            <a:latin typeface="Cambria Math" panose="02040503050406030204" pitchFamily="18" charset="0"/>
                          </a:rPr>
                          <m:t>&gt;0</m:t>
                        </m:r>
                      </m:sub>
                    </m:sSub>
                  </m:oMath>
                </a14:m>
                <a:r>
                  <a:rPr lang="en-US" sz="1400" b="1"/>
                  <a:t>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AD71629-BB48-5B90-298F-9D58670628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1649" y="1017458"/>
                <a:ext cx="4315092" cy="392993"/>
              </a:xfrm>
              <a:prstGeom prst="rect">
                <a:avLst/>
              </a:prstGeom>
              <a:blipFill>
                <a:blip r:embed="rId5"/>
                <a:stretch>
                  <a:fillRect b="-22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765176C6-47DB-1F9A-1CFC-ABBA2CDEFE4C}"/>
              </a:ext>
            </a:extLst>
          </p:cNvPr>
          <p:cNvGrpSpPr/>
          <p:nvPr/>
        </p:nvGrpSpPr>
        <p:grpSpPr>
          <a:xfrm>
            <a:off x="1809135" y="4363208"/>
            <a:ext cx="8410788" cy="2357693"/>
            <a:chOff x="1799303" y="4246267"/>
            <a:chExt cx="8410788" cy="2357693"/>
          </a:xfrm>
        </p:grpSpPr>
        <p:pic>
          <p:nvPicPr>
            <p:cNvPr id="10" name="Picture 9" descr="A graph with blue lines&#10;&#10;AI-generated content may be incorrect.">
              <a:extLst>
                <a:ext uri="{FF2B5EF4-FFF2-40B4-BE49-F238E27FC236}">
                  <a16:creationId xmlns:a16="http://schemas.microsoft.com/office/drawing/2014/main" id="{D5812900-CD11-3582-E446-63E545714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972770" y="4320393"/>
              <a:ext cx="8237321" cy="2283567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D65E05A-0C71-CA83-7114-E83046263D7A}"/>
                </a:ext>
              </a:extLst>
            </p:cNvPr>
            <p:cNvSpPr/>
            <p:nvPr/>
          </p:nvSpPr>
          <p:spPr>
            <a:xfrm>
              <a:off x="1799303" y="4246267"/>
              <a:ext cx="521110" cy="3650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4EB36A7-59B9-F12F-F6BB-F41D8074A8F0}"/>
                </a:ext>
              </a:extLst>
            </p:cNvPr>
            <p:cNvSpPr/>
            <p:nvPr/>
          </p:nvSpPr>
          <p:spPr>
            <a:xfrm>
              <a:off x="4606413" y="4283566"/>
              <a:ext cx="521110" cy="3650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01EE080-CADE-03AA-45D7-BE14B7789408}"/>
                </a:ext>
              </a:extLst>
            </p:cNvPr>
            <p:cNvSpPr/>
            <p:nvPr/>
          </p:nvSpPr>
          <p:spPr>
            <a:xfrm>
              <a:off x="7408252" y="4283566"/>
              <a:ext cx="352914" cy="3277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6F135946-DBD4-F636-A4F8-05E867024031}"/>
                  </a:ext>
                </a:extLst>
              </p:cNvPr>
              <p:cNvSpPr/>
              <p:nvPr/>
            </p:nvSpPr>
            <p:spPr>
              <a:xfrm>
                <a:off x="464575" y="4570130"/>
                <a:ext cx="2005780" cy="508216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+2 </m:t>
                      </m:r>
                      <m:sSub>
                        <m:sSubPr>
                          <m:ctrlPr>
                            <a:rPr lang="en-US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6F135946-DBD4-F636-A4F8-05E8670240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575" y="4570130"/>
                <a:ext cx="2005780" cy="508216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9981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 animBg="1"/>
    </p:bldLst>
  </p:timing>
</p:sld>
</file>

<file path=ppt/theme/theme1.xml><?xml version="1.0" encoding="utf-8"?>
<a:theme xmlns:a="http://schemas.openxmlformats.org/drawingml/2006/main" name="ArialAll">
  <a:themeElements>
    <a:clrScheme name="RajivPPT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ialAll" id="{B930D04F-85A6-0140-B49E-9F81B9B59E67}" vid="{34D8487A-B263-794B-8280-87F88A805FE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ArialAll</Template>
  <TotalTime>46851</TotalTime>
  <Words>1328</Words>
  <Application>Microsoft Macintosh PowerPoint</Application>
  <PresentationFormat>Widescreen</PresentationFormat>
  <Paragraphs>369</Paragraphs>
  <Slides>16</Slides>
  <Notes>13</Notes>
  <HiddenSlides>3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Brush Script MT</vt:lpstr>
      <vt:lpstr>Aptos</vt:lpstr>
      <vt:lpstr>Arial</vt:lpstr>
      <vt:lpstr>Cambria Math</vt:lpstr>
      <vt:lpstr>Helvetica Neue Light</vt:lpstr>
      <vt:lpstr>Helvetica Neue Roman</vt:lpstr>
      <vt:lpstr>Inter</vt:lpstr>
      <vt:lpstr>Inter 24pt 24pt</vt:lpstr>
      <vt:lpstr>LM Sans 10</vt:lpstr>
      <vt:lpstr>Roboto</vt:lpstr>
      <vt:lpstr>Wingdings</vt:lpstr>
      <vt:lpstr>ArialAll</vt:lpstr>
      <vt:lpstr>Neural CRNs  A Learning Implementation in  Chemical Reaction Networks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Rajiv Nagipogu</dc:creator>
  <cp:lastModifiedBy>Rajiv Nagipogu</cp:lastModifiedBy>
  <cp:revision>284</cp:revision>
  <dcterms:created xsi:type="dcterms:W3CDTF">2025-07-03T04:45:01Z</dcterms:created>
  <dcterms:modified xsi:type="dcterms:W3CDTF">2026-08-17T14:41:40Z</dcterms:modified>
</cp:coreProperties>
</file>